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85" r:id="rId1"/>
  </p:sldMasterIdLst>
  <p:notesMasterIdLst>
    <p:notesMasterId r:id="rId89"/>
  </p:notesMasterIdLst>
  <p:handoutMasterIdLst>
    <p:handoutMasterId r:id="rId90"/>
  </p:handoutMasterIdLst>
  <p:sldIdLst>
    <p:sldId id="450" r:id="rId2"/>
    <p:sldId id="499" r:id="rId3"/>
    <p:sldId id="370" r:id="rId4"/>
    <p:sldId id="373" r:id="rId5"/>
    <p:sldId id="444" r:id="rId6"/>
    <p:sldId id="543" r:id="rId7"/>
    <p:sldId id="517" r:id="rId8"/>
    <p:sldId id="501" r:id="rId9"/>
    <p:sldId id="451" r:id="rId10"/>
    <p:sldId id="455" r:id="rId11"/>
    <p:sldId id="380" r:id="rId12"/>
    <p:sldId id="456" r:id="rId13"/>
    <p:sldId id="379" r:id="rId14"/>
    <p:sldId id="463" r:id="rId15"/>
    <p:sldId id="407" r:id="rId16"/>
    <p:sldId id="406" r:id="rId17"/>
    <p:sldId id="409" r:id="rId18"/>
    <p:sldId id="411" r:id="rId19"/>
    <p:sldId id="416" r:id="rId20"/>
    <p:sldId id="417" r:id="rId21"/>
    <p:sldId id="414" r:id="rId22"/>
    <p:sldId id="415" r:id="rId23"/>
    <p:sldId id="472" r:id="rId24"/>
    <p:sldId id="473" r:id="rId25"/>
    <p:sldId id="504" r:id="rId26"/>
    <p:sldId id="366" r:id="rId27"/>
    <p:sldId id="474" r:id="rId28"/>
    <p:sldId id="475" r:id="rId29"/>
    <p:sldId id="476" r:id="rId30"/>
    <p:sldId id="477" r:id="rId31"/>
    <p:sldId id="478" r:id="rId32"/>
    <p:sldId id="419" r:id="rId33"/>
    <p:sldId id="505" r:id="rId34"/>
    <p:sldId id="506" r:id="rId35"/>
    <p:sldId id="502" r:id="rId36"/>
    <p:sldId id="503" r:id="rId37"/>
    <p:sldId id="425" r:id="rId38"/>
    <p:sldId id="332" r:id="rId39"/>
    <p:sldId id="258" r:id="rId40"/>
    <p:sldId id="518" r:id="rId41"/>
    <p:sldId id="547" r:id="rId42"/>
    <p:sldId id="548" r:id="rId43"/>
    <p:sldId id="549" r:id="rId44"/>
    <p:sldId id="550" r:id="rId45"/>
    <p:sldId id="551" r:id="rId46"/>
    <p:sldId id="552" r:id="rId47"/>
    <p:sldId id="555" r:id="rId48"/>
    <p:sldId id="556" r:id="rId49"/>
    <p:sldId id="520" r:id="rId50"/>
    <p:sldId id="558" r:id="rId51"/>
    <p:sldId id="561" r:id="rId52"/>
    <p:sldId id="526" r:id="rId53"/>
    <p:sldId id="431" r:id="rId54"/>
    <p:sldId id="433" r:id="rId55"/>
    <p:sldId id="434" r:id="rId56"/>
    <p:sldId id="435" r:id="rId57"/>
    <p:sldId id="316" r:id="rId58"/>
    <p:sldId id="439" r:id="rId59"/>
    <p:sldId id="467" r:id="rId60"/>
    <p:sldId id="469" r:id="rId61"/>
    <p:sldId id="468" r:id="rId62"/>
    <p:sldId id="315" r:id="rId63"/>
    <p:sldId id="319" r:id="rId64"/>
    <p:sldId id="334" r:id="rId65"/>
    <p:sldId id="528" r:id="rId66"/>
    <p:sldId id="534" r:id="rId67"/>
    <p:sldId id="546" r:id="rId68"/>
    <p:sldId id="544" r:id="rId69"/>
    <p:sldId id="535" r:id="rId70"/>
    <p:sldId id="545" r:id="rId71"/>
    <p:sldId id="531" r:id="rId72"/>
    <p:sldId id="296" r:id="rId73"/>
    <p:sldId id="345" r:id="rId74"/>
    <p:sldId id="562" r:id="rId75"/>
    <p:sldId id="289" r:id="rId76"/>
    <p:sldId id="291" r:id="rId77"/>
    <p:sldId id="295" r:id="rId78"/>
    <p:sldId id="443" r:id="rId79"/>
    <p:sldId id="347" r:id="rId80"/>
    <p:sldId id="363" r:id="rId81"/>
    <p:sldId id="364" r:id="rId82"/>
    <p:sldId id="339" r:id="rId83"/>
    <p:sldId id="337" r:id="rId84"/>
    <p:sldId id="338" r:id="rId85"/>
    <p:sldId id="290" r:id="rId86"/>
    <p:sldId id="275" r:id="rId87"/>
    <p:sldId id="278" r:id="rId88"/>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33E"/>
    <a:srgbClr val="66FF33"/>
    <a:srgbClr val="CC00FF"/>
    <a:srgbClr val="458B4C"/>
    <a:srgbClr val="000000"/>
    <a:srgbClr val="251074"/>
    <a:srgbClr val="254B29"/>
    <a:srgbClr val="278103"/>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0" autoAdjust="0"/>
    <p:restoredTop sz="92308" autoAdjust="0"/>
  </p:normalViewPr>
  <p:slideViewPr>
    <p:cSldViewPr>
      <p:cViewPr varScale="1">
        <p:scale>
          <a:sx n="72" d="100"/>
          <a:sy n="72" d="100"/>
        </p:scale>
        <p:origin x="968" y="52"/>
      </p:cViewPr>
      <p:guideLst>
        <p:guide orient="horz" pos="2160"/>
        <p:guide pos="2880"/>
      </p:guideLst>
    </p:cSldViewPr>
  </p:slideViewPr>
  <p:outlineViewPr>
    <p:cViewPr>
      <p:scale>
        <a:sx n="33" d="100"/>
        <a:sy n="33" d="100"/>
      </p:scale>
      <p:origin x="0" y="106650"/>
    </p:cViewPr>
  </p:outlineViewPr>
  <p:notesTextViewPr>
    <p:cViewPr>
      <p:scale>
        <a:sx n="100" d="100"/>
        <a:sy n="100" d="100"/>
      </p:scale>
      <p:origin x="0" y="0"/>
    </p:cViewPr>
  </p:notesTextViewPr>
  <p:sorterViewPr>
    <p:cViewPr>
      <p:scale>
        <a:sx n="133" d="100"/>
        <a:sy n="133" d="100"/>
      </p:scale>
      <p:origin x="0" y="5654"/>
    </p:cViewPr>
  </p:sorterViewPr>
  <p:notesViewPr>
    <p:cSldViewPr>
      <p:cViewPr varScale="1">
        <p:scale>
          <a:sx n="30" d="100"/>
          <a:sy n="30" d="100"/>
        </p:scale>
        <p:origin x="-1182" y="-9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89887" tIns="44942" rIns="89887" bIns="44942" numCol="1" anchor="t" anchorCtr="0" compatLnSpc="1">
            <a:prstTxWarp prst="textNoShape">
              <a:avLst/>
            </a:prstTxWarp>
          </a:bodyPr>
          <a:lstStyle>
            <a:lvl1pPr defTabSz="897438" eaLnBrk="1" hangingPunct="1">
              <a:defRPr sz="1100">
                <a:latin typeface="Verdana" pitchFamily="34" charset="0"/>
                <a:ea typeface="+mn-ea"/>
                <a:cs typeface="+mn-cs"/>
              </a:defRPr>
            </a:lvl1pPr>
          </a:lstStyle>
          <a:p>
            <a:pPr>
              <a:defRPr/>
            </a:pPr>
            <a:endParaRPr lang="en-US"/>
          </a:p>
        </p:txBody>
      </p:sp>
      <p:sp>
        <p:nvSpPr>
          <p:cNvPr id="71683" name="Rectangle 3"/>
          <p:cNvSpPr>
            <a:spLocks noGrp="1" noChangeArrowheads="1"/>
          </p:cNvSpPr>
          <p:nvPr>
            <p:ph type="dt" sz="quarter" idx="1"/>
          </p:nvPr>
        </p:nvSpPr>
        <p:spPr bwMode="auto">
          <a:xfrm>
            <a:off x="3970338" y="0"/>
            <a:ext cx="3038475" cy="463550"/>
          </a:xfrm>
          <a:prstGeom prst="rect">
            <a:avLst/>
          </a:prstGeom>
          <a:noFill/>
          <a:ln w="9525">
            <a:noFill/>
            <a:miter lim="800000"/>
            <a:headEnd/>
            <a:tailEnd/>
          </a:ln>
          <a:effectLst/>
        </p:spPr>
        <p:txBody>
          <a:bodyPr vert="horz" wrap="square" lIns="89887" tIns="44942" rIns="89887" bIns="44942" numCol="1" anchor="t" anchorCtr="0" compatLnSpc="1">
            <a:prstTxWarp prst="textNoShape">
              <a:avLst/>
            </a:prstTxWarp>
          </a:bodyPr>
          <a:lstStyle>
            <a:lvl1pPr algn="r" defTabSz="897438" eaLnBrk="1" hangingPunct="1">
              <a:defRPr sz="1100">
                <a:latin typeface="Verdana" pitchFamily="34" charset="0"/>
                <a:ea typeface="+mn-ea"/>
                <a:cs typeface="+mn-cs"/>
              </a:defRPr>
            </a:lvl1pPr>
          </a:lstStyle>
          <a:p>
            <a:pPr>
              <a:defRPr/>
            </a:pPr>
            <a:endParaRPr lang="en-US"/>
          </a:p>
        </p:txBody>
      </p:sp>
      <p:sp>
        <p:nvSpPr>
          <p:cNvPr id="71684" name="Rectangle 4"/>
          <p:cNvSpPr>
            <a:spLocks noGrp="1" noChangeArrowheads="1"/>
          </p:cNvSpPr>
          <p:nvPr>
            <p:ph type="ftr" sz="quarter" idx="2"/>
          </p:nvPr>
        </p:nvSpPr>
        <p:spPr bwMode="auto">
          <a:xfrm>
            <a:off x="0" y="8831263"/>
            <a:ext cx="3038475" cy="463550"/>
          </a:xfrm>
          <a:prstGeom prst="rect">
            <a:avLst/>
          </a:prstGeom>
          <a:noFill/>
          <a:ln w="9525">
            <a:noFill/>
            <a:miter lim="800000"/>
            <a:headEnd/>
            <a:tailEnd/>
          </a:ln>
          <a:effectLst/>
        </p:spPr>
        <p:txBody>
          <a:bodyPr vert="horz" wrap="square" lIns="89887" tIns="44942" rIns="89887" bIns="44942" numCol="1" anchor="b" anchorCtr="0" compatLnSpc="1">
            <a:prstTxWarp prst="textNoShape">
              <a:avLst/>
            </a:prstTxWarp>
          </a:bodyPr>
          <a:lstStyle>
            <a:lvl1pPr defTabSz="897438" eaLnBrk="1" hangingPunct="1">
              <a:defRPr sz="1100">
                <a:latin typeface="Verdana" pitchFamily="34" charset="0"/>
                <a:ea typeface="+mn-ea"/>
                <a:cs typeface="+mn-cs"/>
              </a:defRPr>
            </a:lvl1pPr>
          </a:lstStyle>
          <a:p>
            <a:pPr>
              <a:defRPr/>
            </a:pPr>
            <a:endParaRPr lang="en-US"/>
          </a:p>
        </p:txBody>
      </p:sp>
      <p:sp>
        <p:nvSpPr>
          <p:cNvPr id="71685" name="Rectangle 5"/>
          <p:cNvSpPr>
            <a:spLocks noGrp="1" noChangeArrowheads="1"/>
          </p:cNvSpPr>
          <p:nvPr>
            <p:ph type="sldNum" sz="quarter" idx="3"/>
          </p:nvPr>
        </p:nvSpPr>
        <p:spPr bwMode="auto">
          <a:xfrm>
            <a:off x="3970338" y="8831263"/>
            <a:ext cx="3038475" cy="463550"/>
          </a:xfrm>
          <a:prstGeom prst="rect">
            <a:avLst/>
          </a:prstGeom>
          <a:noFill/>
          <a:ln w="9525">
            <a:noFill/>
            <a:miter lim="800000"/>
            <a:headEnd/>
            <a:tailEnd/>
          </a:ln>
          <a:effectLst/>
        </p:spPr>
        <p:txBody>
          <a:bodyPr vert="horz" wrap="square" lIns="89887" tIns="44942" rIns="89887" bIns="44942" numCol="1" anchor="b" anchorCtr="0" compatLnSpc="1">
            <a:prstTxWarp prst="textNoShape">
              <a:avLst/>
            </a:prstTxWarp>
          </a:bodyPr>
          <a:lstStyle>
            <a:lvl1pPr algn="r" defTabSz="894306" eaLnBrk="1" hangingPunct="1">
              <a:defRPr sz="1100">
                <a:latin typeface="Verdana" panose="020B0604030504040204" pitchFamily="34" charset="0"/>
              </a:defRPr>
            </a:lvl1pPr>
          </a:lstStyle>
          <a:p>
            <a:pPr>
              <a:defRPr/>
            </a:pPr>
            <a:fld id="{E052E6EE-D444-4B7A-9345-B8D3A2482E89}" type="slidenum">
              <a:rPr lang="en-US" altLang="en-US"/>
              <a:pPr>
                <a:defRPr/>
              </a:pPr>
              <a:t>‹#›</a:t>
            </a:fld>
            <a:endParaRPr lang="en-US" altLang="en-US"/>
          </a:p>
        </p:txBody>
      </p:sp>
    </p:spTree>
    <p:extLst>
      <p:ext uri="{BB962C8B-B14F-4D97-AF65-F5344CB8AC3E}">
        <p14:creationId xmlns:p14="http://schemas.microsoft.com/office/powerpoint/2010/main" val="65916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040063" cy="465138"/>
          </a:xfrm>
          <a:prstGeom prst="rect">
            <a:avLst/>
          </a:prstGeom>
          <a:noFill/>
          <a:ln w="9525">
            <a:noFill/>
            <a:miter lim="800000"/>
            <a:headEnd/>
            <a:tailEnd/>
          </a:ln>
          <a:effectLst/>
        </p:spPr>
        <p:txBody>
          <a:bodyPr vert="horz" wrap="square" lIns="91447" tIns="45723" rIns="91447" bIns="45723" numCol="1" anchor="t" anchorCtr="0" compatLnSpc="1">
            <a:prstTxWarp prst="textNoShape">
              <a:avLst/>
            </a:prstTxWarp>
          </a:bodyPr>
          <a:lstStyle>
            <a:lvl1pPr defTabSz="914606" eaLnBrk="1" hangingPunct="1">
              <a:defRPr sz="1100">
                <a:latin typeface="Verdana" pitchFamily="34" charset="0"/>
                <a:ea typeface="+mn-ea"/>
                <a:cs typeface="+mn-cs"/>
              </a:defRPr>
            </a:lvl1pPr>
          </a:lstStyle>
          <a:p>
            <a:pPr>
              <a:defRPr/>
            </a:pPr>
            <a:endParaRPr lang="en-US"/>
          </a:p>
        </p:txBody>
      </p:sp>
      <p:sp>
        <p:nvSpPr>
          <p:cNvPr id="60419" name="Rectangle 3"/>
          <p:cNvSpPr>
            <a:spLocks noGrp="1" noChangeArrowheads="1"/>
          </p:cNvSpPr>
          <p:nvPr>
            <p:ph type="dt" idx="1"/>
          </p:nvPr>
        </p:nvSpPr>
        <p:spPr bwMode="auto">
          <a:xfrm>
            <a:off x="3968750" y="0"/>
            <a:ext cx="3040063" cy="465138"/>
          </a:xfrm>
          <a:prstGeom prst="rect">
            <a:avLst/>
          </a:prstGeom>
          <a:noFill/>
          <a:ln w="9525">
            <a:noFill/>
            <a:miter lim="800000"/>
            <a:headEnd/>
            <a:tailEnd/>
          </a:ln>
          <a:effectLst/>
        </p:spPr>
        <p:txBody>
          <a:bodyPr vert="horz" wrap="square" lIns="91447" tIns="45723" rIns="91447" bIns="45723" numCol="1" anchor="t" anchorCtr="0" compatLnSpc="1">
            <a:prstTxWarp prst="textNoShape">
              <a:avLst/>
            </a:prstTxWarp>
          </a:bodyPr>
          <a:lstStyle>
            <a:lvl1pPr algn="r" defTabSz="914606" eaLnBrk="1" hangingPunct="1">
              <a:defRPr sz="1100">
                <a:latin typeface="Verdana" pitchFamily="34" charset="0"/>
                <a:ea typeface="+mn-ea"/>
                <a:cs typeface="+mn-cs"/>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5"/>
          <p:cNvSpPr>
            <a:spLocks noGrp="1" noChangeArrowheads="1"/>
          </p:cNvSpPr>
          <p:nvPr>
            <p:ph type="body" sz="quarter" idx="3"/>
          </p:nvPr>
        </p:nvSpPr>
        <p:spPr bwMode="auto">
          <a:xfrm>
            <a:off x="701675" y="4414838"/>
            <a:ext cx="5607050" cy="4186237"/>
          </a:xfrm>
          <a:prstGeom prst="rect">
            <a:avLst/>
          </a:prstGeom>
          <a:noFill/>
          <a:ln w="9525">
            <a:noFill/>
            <a:miter lim="800000"/>
            <a:headEnd/>
            <a:tailEnd/>
          </a:ln>
          <a:effectLst/>
        </p:spPr>
        <p:txBody>
          <a:bodyPr vert="horz" wrap="square" lIns="91447" tIns="45723" rIns="91447" bIns="457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p:cNvSpPr>
            <a:spLocks noGrp="1" noChangeArrowheads="1"/>
          </p:cNvSpPr>
          <p:nvPr>
            <p:ph type="ftr" sz="quarter" idx="4"/>
          </p:nvPr>
        </p:nvSpPr>
        <p:spPr bwMode="auto">
          <a:xfrm>
            <a:off x="0" y="8829675"/>
            <a:ext cx="3040063" cy="465138"/>
          </a:xfrm>
          <a:prstGeom prst="rect">
            <a:avLst/>
          </a:prstGeom>
          <a:noFill/>
          <a:ln w="9525">
            <a:noFill/>
            <a:miter lim="800000"/>
            <a:headEnd/>
            <a:tailEnd/>
          </a:ln>
          <a:effectLst/>
        </p:spPr>
        <p:txBody>
          <a:bodyPr vert="horz" wrap="square" lIns="91447" tIns="45723" rIns="91447" bIns="45723" numCol="1" anchor="b" anchorCtr="0" compatLnSpc="1">
            <a:prstTxWarp prst="textNoShape">
              <a:avLst/>
            </a:prstTxWarp>
          </a:bodyPr>
          <a:lstStyle>
            <a:lvl1pPr defTabSz="914606" eaLnBrk="1" hangingPunct="1">
              <a:defRPr sz="1100">
                <a:latin typeface="Verdana" pitchFamily="34" charset="0"/>
                <a:ea typeface="+mn-ea"/>
                <a:cs typeface="+mn-cs"/>
              </a:defRPr>
            </a:lvl1pPr>
          </a:lstStyle>
          <a:p>
            <a:pPr>
              <a:defRPr/>
            </a:pPr>
            <a:endParaRPr lang="en-US"/>
          </a:p>
        </p:txBody>
      </p:sp>
      <p:sp>
        <p:nvSpPr>
          <p:cNvPr id="60423" name="Rectangle 7"/>
          <p:cNvSpPr>
            <a:spLocks noGrp="1" noChangeArrowheads="1"/>
          </p:cNvSpPr>
          <p:nvPr>
            <p:ph type="sldNum" sz="quarter" idx="5"/>
          </p:nvPr>
        </p:nvSpPr>
        <p:spPr bwMode="auto">
          <a:xfrm>
            <a:off x="3968750" y="8829675"/>
            <a:ext cx="3040063" cy="465138"/>
          </a:xfrm>
          <a:prstGeom prst="rect">
            <a:avLst/>
          </a:prstGeom>
          <a:noFill/>
          <a:ln w="9525">
            <a:noFill/>
            <a:miter lim="800000"/>
            <a:headEnd/>
            <a:tailEnd/>
          </a:ln>
          <a:effectLst/>
        </p:spPr>
        <p:txBody>
          <a:bodyPr vert="horz" wrap="square" lIns="91447" tIns="45723" rIns="91447" bIns="45723" numCol="1" anchor="b" anchorCtr="0" compatLnSpc="1">
            <a:prstTxWarp prst="textNoShape">
              <a:avLst/>
            </a:prstTxWarp>
          </a:bodyPr>
          <a:lstStyle>
            <a:lvl1pPr algn="r" defTabSz="911626" eaLnBrk="1" hangingPunct="1">
              <a:defRPr sz="1100">
                <a:latin typeface="Verdana" panose="020B0604030504040204" pitchFamily="34" charset="0"/>
              </a:defRPr>
            </a:lvl1pPr>
          </a:lstStyle>
          <a:p>
            <a:pPr>
              <a:defRPr/>
            </a:pPr>
            <a:fld id="{135CD48D-EC5B-4A0E-80FE-979E9981D9D5}" type="slidenum">
              <a:rPr lang="en-US" altLang="en-US"/>
              <a:pPr>
                <a:defRPr/>
              </a:pPr>
              <a:t>‹#›</a:t>
            </a:fld>
            <a:endParaRPr lang="en-US" altLang="en-US"/>
          </a:p>
        </p:txBody>
      </p:sp>
    </p:spTree>
    <p:extLst>
      <p:ext uri="{BB962C8B-B14F-4D97-AF65-F5344CB8AC3E}">
        <p14:creationId xmlns:p14="http://schemas.microsoft.com/office/powerpoint/2010/main" val="32584280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Verdana"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9863" indent="-169863">
              <a:buFontTx/>
              <a:buChar char="•"/>
            </a:pPr>
            <a:r>
              <a:rPr lang="en-US" altLang="en-US" b="1" smtClean="0">
                <a:solidFill>
                  <a:srgbClr val="251074"/>
                </a:solidFill>
                <a:ea typeface="ＭＳ Ｐゴシック" panose="020B0600070205080204" pitchFamily="34" charset="-128"/>
              </a:rPr>
              <a:t>This bulletin also reaffirms the policy against bullying in all areas of the District’s jurisdiction, updates the definition and types of bullying and provides recommendations on the investigations, monitoring, documentations and communications regarding incidents of bullying and hazing. </a:t>
            </a:r>
          </a:p>
          <a:p>
            <a:pPr marL="169863" indent="-169863">
              <a:buFontTx/>
              <a:buChar char="•"/>
            </a:pPr>
            <a:endParaRPr lang="en-US" altLang="en-US" b="1" smtClean="0">
              <a:solidFill>
                <a:srgbClr val="251074"/>
              </a:solidFill>
              <a:ea typeface="ＭＳ Ｐゴシック" panose="020B0600070205080204" pitchFamily="34" charset="-128"/>
            </a:endParaRPr>
          </a:p>
          <a:p>
            <a:pPr marL="169863" indent="-169863">
              <a:buFontTx/>
              <a:buChar char="•"/>
            </a:pPr>
            <a:endParaRPr lang="en-US" altLang="en-US" smtClean="0">
              <a:ea typeface="ＭＳ Ｐゴシック" panose="020B0600070205080204" pitchFamily="34" charset="-128"/>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90F5180-B0B6-4F02-AEB0-8F62C9AC6E29}" type="slidenum">
              <a:rPr lang="en-US" altLang="en-US" smtClean="0">
                <a:latin typeface="Verdana" panose="020B0604030504040204" pitchFamily="34" charset="0"/>
              </a:rPr>
              <a:pPr/>
              <a:t>9</a:t>
            </a:fld>
            <a:endParaRPr lang="en-US" altLang="en-US" smtClean="0">
              <a:latin typeface="Verdana" panose="020B0604030504040204" pitchFamily="34" charset="0"/>
            </a:endParaRPr>
          </a:p>
        </p:txBody>
      </p:sp>
    </p:spTree>
    <p:extLst>
      <p:ext uri="{BB962C8B-B14F-4D97-AF65-F5344CB8AC3E}">
        <p14:creationId xmlns:p14="http://schemas.microsoft.com/office/powerpoint/2010/main" val="3733756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6E30FA4-2A45-45A5-BDC0-230EA98FD99A}" type="slidenum">
              <a:rPr lang="en-US" altLang="en-US" smtClean="0">
                <a:latin typeface="Verdana" panose="020B0604030504040204" pitchFamily="34" charset="0"/>
              </a:rPr>
              <a:pPr/>
              <a:t>20</a:t>
            </a:fld>
            <a:endParaRPr lang="en-US" altLang="en-US" smtClean="0">
              <a:latin typeface="Verdana" panose="020B0604030504040204"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1962397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AFFBF65-572F-46D2-8C13-D88F34919E27}" type="slidenum">
              <a:rPr lang="en-US" altLang="en-US" smtClean="0">
                <a:latin typeface="Verdana" panose="020B0604030504040204" pitchFamily="34" charset="0"/>
              </a:rPr>
              <a:pPr/>
              <a:t>26</a:t>
            </a:fld>
            <a:endParaRPr lang="en-US" altLang="en-US" smtClean="0">
              <a:latin typeface="Verdana" panose="020B0604030504040204"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2639281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CF128C6-D03F-4E02-895A-9580844E1344}" type="slidenum">
              <a:rPr lang="en-US" altLang="en-US" smtClean="0">
                <a:latin typeface="Verdana" panose="020B0604030504040204" pitchFamily="34" charset="0"/>
              </a:rPr>
              <a:pPr/>
              <a:t>32</a:t>
            </a:fld>
            <a:endParaRPr lang="en-US" altLang="en-US" smtClean="0">
              <a:latin typeface="Verdana" panose="020B0604030504040204" pitchFamily="34" charset="0"/>
            </a:endParaRPr>
          </a:p>
        </p:txBody>
      </p:sp>
    </p:spTree>
    <p:extLst>
      <p:ext uri="{BB962C8B-B14F-4D97-AF65-F5344CB8AC3E}">
        <p14:creationId xmlns:p14="http://schemas.microsoft.com/office/powerpoint/2010/main" val="3763882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buFontTx/>
              <a:buNone/>
              <a:defRPr/>
            </a:pPr>
            <a:r>
              <a:rPr lang="en-US" sz="1200" dirty="0" smtClean="0">
                <a:solidFill>
                  <a:schemeClr val="bg1"/>
                </a:solidFill>
              </a:rPr>
              <a:t>Note: </a:t>
            </a:r>
          </a:p>
          <a:p>
            <a:pPr marL="0" indent="0" eaLnBrk="1" fontAlgn="auto" hangingPunct="1">
              <a:buFontTx/>
              <a:buNone/>
              <a:defRPr/>
            </a:pPr>
            <a:r>
              <a:rPr lang="en-US" sz="1200" dirty="0" smtClean="0">
                <a:solidFill>
                  <a:schemeClr val="bg1"/>
                </a:solidFill>
              </a:rPr>
              <a:t>Absence selections must be made according to the applicable Board Rules, Personnel Commission Rules, Collective Bargaining Agreements and District Policies governing the employee. </a:t>
            </a:r>
          </a:p>
          <a:p>
            <a:endParaRPr lang="en-US" dirty="0"/>
          </a:p>
        </p:txBody>
      </p:sp>
      <p:sp>
        <p:nvSpPr>
          <p:cNvPr id="4" name="Slide Number Placeholder 3"/>
          <p:cNvSpPr>
            <a:spLocks noGrp="1"/>
          </p:cNvSpPr>
          <p:nvPr>
            <p:ph type="sldNum" sz="quarter" idx="10"/>
          </p:nvPr>
        </p:nvSpPr>
        <p:spPr/>
        <p:txBody>
          <a:bodyPr/>
          <a:lstStyle/>
          <a:p>
            <a:pPr>
              <a:defRPr/>
            </a:pPr>
            <a:fld id="{135CD48D-EC5B-4A0E-80FE-979E9981D9D5}" type="slidenum">
              <a:rPr lang="en-US" altLang="en-US" smtClean="0"/>
              <a:pPr>
                <a:defRPr/>
              </a:pPr>
              <a:t>35</a:t>
            </a:fld>
            <a:endParaRPr lang="en-US" altLang="en-US"/>
          </a:p>
        </p:txBody>
      </p:sp>
    </p:spTree>
    <p:extLst>
      <p:ext uri="{BB962C8B-B14F-4D97-AF65-F5344CB8AC3E}">
        <p14:creationId xmlns:p14="http://schemas.microsoft.com/office/powerpoint/2010/main" val="2479514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09DE4D5-85D7-4620-A3C4-6DBC431EE95A}" type="slidenum">
              <a:rPr lang="en-US" altLang="en-US" smtClean="0">
                <a:latin typeface="Verdana" panose="020B0604030504040204" pitchFamily="34" charset="0"/>
              </a:rPr>
              <a:pPr/>
              <a:t>39</a:t>
            </a:fld>
            <a:endParaRPr lang="en-US" altLang="en-US" smtClean="0">
              <a:latin typeface="Verdana" panose="020B0604030504040204" pitchFamily="34"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22953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0AC2F03-6648-4F87-8595-FA8DE85CB825}" type="slidenum">
              <a:rPr lang="en-US" altLang="en-US" smtClean="0">
                <a:latin typeface="Verdana" panose="020B0604030504040204" pitchFamily="34" charset="0"/>
              </a:rPr>
              <a:pPr/>
              <a:t>43</a:t>
            </a:fld>
            <a:endParaRPr lang="en-US" altLang="en-US" smtClean="0">
              <a:latin typeface="Verdana" panose="020B0604030504040204" pitchFamily="34" charset="0"/>
            </a:endParaRPr>
          </a:p>
        </p:txBody>
      </p:sp>
    </p:spTree>
    <p:extLst>
      <p:ext uri="{BB962C8B-B14F-4D97-AF65-F5344CB8AC3E}">
        <p14:creationId xmlns:p14="http://schemas.microsoft.com/office/powerpoint/2010/main" val="1267169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A722A7E-673C-4A79-AD26-938C25709B5A}" type="slidenum">
              <a:rPr lang="en-US" altLang="en-US" smtClean="0">
                <a:latin typeface="Verdana" panose="020B0604030504040204" pitchFamily="34" charset="0"/>
              </a:rPr>
              <a:pPr/>
              <a:t>44</a:t>
            </a:fld>
            <a:endParaRPr lang="en-US" altLang="en-US" smtClean="0">
              <a:latin typeface="Verdana" panose="020B0604030504040204" pitchFamily="34" charset="0"/>
            </a:endParaRPr>
          </a:p>
        </p:txBody>
      </p:sp>
    </p:spTree>
    <p:extLst>
      <p:ext uri="{BB962C8B-B14F-4D97-AF65-F5344CB8AC3E}">
        <p14:creationId xmlns:p14="http://schemas.microsoft.com/office/powerpoint/2010/main" val="3115751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a:p>
            <a:r>
              <a:rPr lang="en-US" altLang="en-US" smtClean="0">
                <a:ea typeface="ＭＳ Ｐゴシック" panose="020B0600070205080204" pitchFamily="34" charset="-128"/>
              </a:rPr>
              <a:t> The District is committed to continued compliance with the federal Family and Medical Leave Act (FMLA) and the California Family Rights Act (CFRA). FMLA and CFRA require that employers provide to an eligible employee a maximum of twelve (12) work weeks of protected leave per FMLA year for the employee’s own serious health condition; the serious health condition of a covered family member; to bond with the employee’s child after the child’s birth; placement with the employee of a child through adoption or foster care; or military exigency leave for a covered service member.</a:t>
            </a:r>
          </a:p>
          <a:p>
            <a:endParaRPr lang="en-US" altLang="en-US" smtClean="0">
              <a:ea typeface="ＭＳ Ｐゴシック" panose="020B0600070205080204" pitchFamily="34" charset="-128"/>
            </a:endParaRPr>
          </a:p>
          <a:p>
            <a:r>
              <a:rPr lang="en-US" altLang="en-US" smtClean="0">
                <a:ea typeface="ＭＳ Ｐゴシック" panose="020B0600070205080204" pitchFamily="34" charset="-128"/>
              </a:rPr>
              <a:t>An eligible employee is entitled to take up to 26 work weeks of protected leave per FMLA year to care for a covered military service member with a serious illness or injury sustained while on active military duty.</a:t>
            </a:r>
          </a:p>
          <a:p>
            <a:r>
              <a:rPr lang="en-US" altLang="en-US" smtClean="0">
                <a:ea typeface="ＭＳ Ｐゴシック" panose="020B0600070205080204" pitchFamily="34" charset="-128"/>
              </a:rPr>
              <a:t> </a:t>
            </a:r>
          </a:p>
          <a:p>
            <a:r>
              <a:rPr lang="en-US" altLang="en-US" smtClean="0">
                <a:ea typeface="ＭＳ Ｐゴシック" panose="020B0600070205080204" pitchFamily="34" charset="-128"/>
              </a:rPr>
              <a:t>Where there is a conflict between the provisions of FMLA and CFRA, the provision which provides the greater family or medical leave rights to the employee will prevail. 	</a:t>
            </a:r>
          </a:p>
          <a:p>
            <a:endParaRPr lang="en-US" altLang="en-US" smtClean="0">
              <a:ea typeface="ＭＳ Ｐゴシック" panose="020B0600070205080204" pitchFamily="34" charset="-128"/>
            </a:endParaRP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36600" indent="-282575" defTabSz="911225">
              <a:defRPr>
                <a:solidFill>
                  <a:schemeClr val="tx1"/>
                </a:solidFill>
                <a:latin typeface="Arial" panose="020B0604020202020204" pitchFamily="34" charset="0"/>
                <a:ea typeface="ＭＳ Ｐゴシック" panose="020B0600070205080204" pitchFamily="34" charset="-128"/>
              </a:defRPr>
            </a:lvl2pPr>
            <a:lvl3pPr marL="1133475" indent="-225425" defTabSz="911225">
              <a:defRPr>
                <a:solidFill>
                  <a:schemeClr val="tx1"/>
                </a:solidFill>
                <a:latin typeface="Arial" panose="020B0604020202020204" pitchFamily="34" charset="0"/>
                <a:ea typeface="ＭＳ Ｐゴシック" panose="020B0600070205080204" pitchFamily="34" charset="-128"/>
              </a:defRPr>
            </a:lvl3pPr>
            <a:lvl4pPr marL="1585913" indent="-225425" defTabSz="911225">
              <a:defRPr>
                <a:solidFill>
                  <a:schemeClr val="tx1"/>
                </a:solidFill>
                <a:latin typeface="Arial" panose="020B0604020202020204" pitchFamily="34" charset="0"/>
                <a:ea typeface="ＭＳ Ｐゴシック" panose="020B0600070205080204" pitchFamily="34" charset="-128"/>
              </a:defRPr>
            </a:lvl4pPr>
            <a:lvl5pPr marL="2039938" indent="-225425" defTabSz="911225">
              <a:defRPr>
                <a:solidFill>
                  <a:schemeClr val="tx1"/>
                </a:solidFill>
                <a:latin typeface="Arial" panose="020B0604020202020204" pitchFamily="34" charset="0"/>
                <a:ea typeface="ＭＳ Ｐゴシック" panose="020B0600070205080204" pitchFamily="34" charset="-128"/>
              </a:defRPr>
            </a:lvl5pPr>
            <a:lvl6pPr marL="24971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543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115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687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F3DA6FE-A0CE-4A39-8366-D705B5405EF0}" type="slidenum">
              <a:rPr lang="en-US" altLang="en-US" smtClean="0">
                <a:latin typeface="Verdana" panose="020B0604030504040204" pitchFamily="34" charset="0"/>
              </a:rPr>
              <a:pPr/>
              <a:t>45</a:t>
            </a:fld>
            <a:endParaRPr lang="en-US" altLang="en-US" smtClean="0">
              <a:latin typeface="Verdana" panose="020B0604030504040204" pitchFamily="34" charset="0"/>
            </a:endParaRPr>
          </a:p>
        </p:txBody>
      </p:sp>
    </p:spTree>
    <p:extLst>
      <p:ext uri="{BB962C8B-B14F-4D97-AF65-F5344CB8AC3E}">
        <p14:creationId xmlns:p14="http://schemas.microsoft.com/office/powerpoint/2010/main" val="436666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ＭＳ Ｐゴシック" panose="020B0600070205080204" pitchFamily="34" charset="-128"/>
            </a:endParaRPr>
          </a:p>
          <a:p>
            <a:r>
              <a:rPr lang="en-US" altLang="en-US" b="1" u="sng" dirty="0" smtClean="0">
                <a:ea typeface="ＭＳ Ｐゴシック" panose="020B0600070205080204" pitchFamily="34" charset="-128"/>
              </a:rPr>
              <a:t>Reasons for Leave </a:t>
            </a:r>
            <a:endParaRPr lang="en-US" altLang="en-US" dirty="0" smtClean="0">
              <a:ea typeface="ＭＳ Ｐゴシック" panose="020B0600070205080204" pitchFamily="34" charset="-128"/>
            </a:endParaRPr>
          </a:p>
          <a:p>
            <a:endParaRPr lang="en-US" altLang="en-US" dirty="0" smtClean="0">
              <a:ea typeface="ＭＳ Ｐゴシック" panose="020B0600070205080204" pitchFamily="34" charset="-128"/>
            </a:endParaRPr>
          </a:p>
          <a:p>
            <a:r>
              <a:rPr lang="en-US" altLang="en-US" dirty="0" smtClean="0">
                <a:ea typeface="ＭＳ Ｐゴシック" panose="020B0600070205080204" pitchFamily="34" charset="-128"/>
              </a:rPr>
              <a:t>Eligible employees can receive FMLA/CFRA leave for any of the following reasons: </a:t>
            </a:r>
          </a:p>
          <a:p>
            <a:r>
              <a:rPr lang="en-US" altLang="en-US" dirty="0" smtClean="0">
                <a:ea typeface="ＭＳ Ｐゴシック" panose="020B0600070205080204" pitchFamily="34" charset="-128"/>
              </a:rPr>
              <a:t>A. Birth of an employee’s child (“bonding”). Leave must be completed prior to the child’s 1</a:t>
            </a:r>
            <a:r>
              <a:rPr lang="en-US" altLang="en-US" baseline="30000" dirty="0" smtClean="0">
                <a:ea typeface="ＭＳ Ｐゴシック" panose="020B0600070205080204" pitchFamily="34" charset="-128"/>
              </a:rPr>
              <a:t>st </a:t>
            </a:r>
            <a:r>
              <a:rPr lang="en-US" altLang="en-US" dirty="0" smtClean="0">
                <a:ea typeface="ＭＳ Ｐゴシック" panose="020B0600070205080204" pitchFamily="34" charset="-128"/>
              </a:rPr>
              <a:t>birthday. </a:t>
            </a:r>
          </a:p>
          <a:p>
            <a:r>
              <a:rPr lang="en-US" altLang="en-US" dirty="0" smtClean="0">
                <a:ea typeface="ＭＳ Ｐゴシック" panose="020B0600070205080204" pitchFamily="34" charset="-128"/>
              </a:rPr>
              <a:t>B. Placement of a child with the employee for adoption or foster care, including time to prepare for the placement as well as bonding time after the placement of the child. Leave must be completed within one year of the child being placed with the employee. </a:t>
            </a:r>
          </a:p>
          <a:p>
            <a:r>
              <a:rPr lang="en-US" altLang="en-US" dirty="0" smtClean="0">
                <a:ea typeface="ＭＳ Ｐゴシック" panose="020B0600070205080204" pitchFamily="34" charset="-128"/>
              </a:rPr>
              <a:t>C. To care for the employee’s own Serious Health Condition. </a:t>
            </a:r>
          </a:p>
          <a:p>
            <a:r>
              <a:rPr lang="en-US" altLang="en-US" dirty="0" smtClean="0">
                <a:ea typeface="ＭＳ Ｐゴシック" panose="020B0600070205080204" pitchFamily="34" charset="-128"/>
              </a:rPr>
              <a:t>D. To care for the Serious Health Condition of a Family Member. (See Definitions.)</a:t>
            </a:r>
          </a:p>
          <a:p>
            <a:r>
              <a:rPr lang="en-US" altLang="en-US" dirty="0" smtClean="0">
                <a:ea typeface="ＭＳ Ｐゴシック" panose="020B0600070205080204" pitchFamily="34" charset="-128"/>
              </a:rPr>
              <a:t>Any qualifying exigency arising out of the employee’s Family Member’s active duty in the United States Armed Forces (or if such eligible family member has been notified of an impending call or order to active duty) in support of a contingency operation (FMLA only). </a:t>
            </a:r>
          </a:p>
          <a:p>
            <a:r>
              <a:rPr lang="en-US" altLang="en-US" dirty="0" smtClean="0">
                <a:ea typeface="ＭＳ Ｐゴシック" panose="020B0600070205080204" pitchFamily="34" charset="-128"/>
              </a:rPr>
              <a:t>F. To care for the employee’s Family Member or next of kin who is undergoing medical treatment, recuperation, or therapy, or is otherwise on the temporary disability retired list for a serious injury or illness sustained while on active military duty in the Armed Forces (FMLA only for next of kin). </a:t>
            </a:r>
          </a:p>
          <a:p>
            <a:endParaRPr lang="en-US" altLang="en-US" dirty="0" smtClean="0">
              <a:ea typeface="ＭＳ Ｐゴシック" panose="020B0600070205080204" pitchFamily="34" charset="-128"/>
            </a:endParaRPr>
          </a:p>
          <a:p>
            <a:r>
              <a:rPr lang="en-US" altLang="en-US" dirty="0" smtClean="0">
                <a:ea typeface="ＭＳ Ｐゴシック" panose="020B0600070205080204" pitchFamily="34" charset="-128"/>
              </a:rPr>
              <a:t>Under FMLA, an employee’s pregnancy related conditions fall under a Serious Health Condition entitling the employee to FMLA leave. FMLA leave will run concurrently with leave under California’s Pregnancy Disability Leave Act (PDL). Pregnancy related leaves, however, do not exhaust CFRA leave entitlement because an employee is entitled to up to four months of protected time for pregnancy related conditions under PDL. Under California law, an employee eligible under CFRA and PDL may be provided leave up to 12 weeks plus 4 month. 	</a:t>
            </a:r>
          </a:p>
          <a:p>
            <a:endParaRPr lang="en-US" altLang="en-US" dirty="0" smtClean="0">
              <a:ea typeface="ＭＳ Ｐゴシック" panose="020B0600070205080204" pitchFamily="34" charset="-128"/>
            </a:endParaRPr>
          </a:p>
          <a:p>
            <a:r>
              <a:rPr lang="en-US" altLang="en-US" dirty="0" smtClean="0">
                <a:ea typeface="ＭＳ Ｐゴシック" panose="020B0600070205080204" pitchFamily="34" charset="-128"/>
              </a:rPr>
              <a:t>Mention time off for domestic violence, sexual assault</a:t>
            </a:r>
            <a:r>
              <a:rPr lang="en-US" altLang="en-US" baseline="0" dirty="0" smtClean="0">
                <a:ea typeface="ＭＳ Ｐゴシック" panose="020B0600070205080204" pitchFamily="34" charset="-128"/>
              </a:rPr>
              <a:t> and stalking.</a:t>
            </a:r>
            <a:endParaRPr lang="en-US" altLang="en-US" dirty="0" smtClean="0">
              <a:ea typeface="ＭＳ Ｐゴシック" panose="020B0600070205080204" pitchFamily="34" charset="-128"/>
            </a:endParaRPr>
          </a:p>
          <a:p>
            <a:endParaRPr lang="en-US" altLang="en-US" dirty="0" smtClean="0">
              <a:ea typeface="ＭＳ Ｐゴシック" panose="020B0600070205080204" pitchFamily="34" charset="-128"/>
            </a:endParaRPr>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36600" indent="-282575" defTabSz="911225">
              <a:defRPr>
                <a:solidFill>
                  <a:schemeClr val="tx1"/>
                </a:solidFill>
                <a:latin typeface="Arial" panose="020B0604020202020204" pitchFamily="34" charset="0"/>
                <a:ea typeface="ＭＳ Ｐゴシック" panose="020B0600070205080204" pitchFamily="34" charset="-128"/>
              </a:defRPr>
            </a:lvl2pPr>
            <a:lvl3pPr marL="1133475" indent="-225425" defTabSz="911225">
              <a:defRPr>
                <a:solidFill>
                  <a:schemeClr val="tx1"/>
                </a:solidFill>
                <a:latin typeface="Arial" panose="020B0604020202020204" pitchFamily="34" charset="0"/>
                <a:ea typeface="ＭＳ Ｐゴシック" panose="020B0600070205080204" pitchFamily="34" charset="-128"/>
              </a:defRPr>
            </a:lvl3pPr>
            <a:lvl4pPr marL="1585913" indent="-225425" defTabSz="911225">
              <a:defRPr>
                <a:solidFill>
                  <a:schemeClr val="tx1"/>
                </a:solidFill>
                <a:latin typeface="Arial" panose="020B0604020202020204" pitchFamily="34" charset="0"/>
                <a:ea typeface="ＭＳ Ｐゴシック" panose="020B0600070205080204" pitchFamily="34" charset="-128"/>
              </a:defRPr>
            </a:lvl4pPr>
            <a:lvl5pPr marL="2039938" indent="-225425" defTabSz="911225">
              <a:defRPr>
                <a:solidFill>
                  <a:schemeClr val="tx1"/>
                </a:solidFill>
                <a:latin typeface="Arial" panose="020B0604020202020204" pitchFamily="34" charset="0"/>
                <a:ea typeface="ＭＳ Ｐゴシック" panose="020B0600070205080204" pitchFamily="34" charset="-128"/>
              </a:defRPr>
            </a:lvl5pPr>
            <a:lvl6pPr marL="24971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543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115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687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AEE28BB-8177-4F97-AC4B-DF024F824984}" type="slidenum">
              <a:rPr lang="en-US" altLang="en-US" smtClean="0">
                <a:latin typeface="Verdana" panose="020B0604030504040204" pitchFamily="34" charset="0"/>
              </a:rPr>
              <a:pPr/>
              <a:t>46</a:t>
            </a:fld>
            <a:endParaRPr lang="en-US" altLang="en-US" smtClean="0">
              <a:latin typeface="Verdana" panose="020B0604030504040204" pitchFamily="34" charset="0"/>
            </a:endParaRPr>
          </a:p>
        </p:txBody>
      </p:sp>
    </p:spTree>
    <p:extLst>
      <p:ext uri="{BB962C8B-B14F-4D97-AF65-F5344CB8AC3E}">
        <p14:creationId xmlns:p14="http://schemas.microsoft.com/office/powerpoint/2010/main" val="1682874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36600" indent="-282575" defTabSz="911225">
              <a:defRPr>
                <a:solidFill>
                  <a:schemeClr val="tx1"/>
                </a:solidFill>
                <a:latin typeface="Arial" panose="020B0604020202020204" pitchFamily="34" charset="0"/>
                <a:ea typeface="ＭＳ Ｐゴシック" panose="020B0600070205080204" pitchFamily="34" charset="-128"/>
              </a:defRPr>
            </a:lvl2pPr>
            <a:lvl3pPr marL="1133475" indent="-225425" defTabSz="911225">
              <a:defRPr>
                <a:solidFill>
                  <a:schemeClr val="tx1"/>
                </a:solidFill>
                <a:latin typeface="Arial" panose="020B0604020202020204" pitchFamily="34" charset="0"/>
                <a:ea typeface="ＭＳ Ｐゴシック" panose="020B0600070205080204" pitchFamily="34" charset="-128"/>
              </a:defRPr>
            </a:lvl3pPr>
            <a:lvl4pPr marL="1585913" indent="-225425" defTabSz="911225">
              <a:defRPr>
                <a:solidFill>
                  <a:schemeClr val="tx1"/>
                </a:solidFill>
                <a:latin typeface="Arial" panose="020B0604020202020204" pitchFamily="34" charset="0"/>
                <a:ea typeface="ＭＳ Ｐゴシック" panose="020B0600070205080204" pitchFamily="34" charset="-128"/>
              </a:defRPr>
            </a:lvl4pPr>
            <a:lvl5pPr marL="2039938" indent="-225425" defTabSz="911225">
              <a:defRPr>
                <a:solidFill>
                  <a:schemeClr val="tx1"/>
                </a:solidFill>
                <a:latin typeface="Arial" panose="020B0604020202020204" pitchFamily="34" charset="0"/>
                <a:ea typeface="ＭＳ Ｐゴシック" panose="020B0600070205080204" pitchFamily="34" charset="-128"/>
              </a:defRPr>
            </a:lvl5pPr>
            <a:lvl6pPr marL="24971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543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115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687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8A74153-2DBB-4A92-BAA4-3173D9547680}" type="slidenum">
              <a:rPr lang="en-US" altLang="en-US" smtClean="0">
                <a:latin typeface="Verdana" panose="020B0604030504040204" pitchFamily="34" charset="0"/>
              </a:rPr>
              <a:pPr/>
              <a:t>47</a:t>
            </a:fld>
            <a:endParaRPr lang="en-US" altLang="en-US" smtClean="0">
              <a:latin typeface="Verdana" panose="020B0604030504040204" pitchFamily="34" charset="0"/>
            </a:endParaRPr>
          </a:p>
        </p:txBody>
      </p:sp>
    </p:spTree>
    <p:extLst>
      <p:ext uri="{BB962C8B-B14F-4D97-AF65-F5344CB8AC3E}">
        <p14:creationId xmlns:p14="http://schemas.microsoft.com/office/powerpoint/2010/main" val="4214798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ED06E1E-62B9-47B3-A973-5E85477AA3E4}" type="slidenum">
              <a:rPr lang="en-US" altLang="en-US" smtClean="0">
                <a:latin typeface="Verdana" panose="020B0604030504040204" pitchFamily="34" charset="0"/>
              </a:rPr>
              <a:pPr/>
              <a:t>11</a:t>
            </a:fld>
            <a:endParaRPr lang="en-US" altLang="en-US" smtClean="0">
              <a:latin typeface="Verdana" panose="020B060403050404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22525035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76CC07C-B1FB-407F-AD55-7EAB0C996681}" type="slidenum">
              <a:rPr lang="en-US" altLang="en-US" smtClean="0">
                <a:latin typeface="Verdana" panose="020B0604030504040204" pitchFamily="34" charset="0"/>
              </a:rPr>
              <a:pPr/>
              <a:t>48</a:t>
            </a:fld>
            <a:endParaRPr lang="en-US" altLang="en-US" smtClean="0">
              <a:latin typeface="Verdana" panose="020B0604030504040204" pitchFamily="34" charset="0"/>
            </a:endParaRPr>
          </a:p>
        </p:txBody>
      </p:sp>
    </p:spTree>
    <p:extLst>
      <p:ext uri="{BB962C8B-B14F-4D97-AF65-F5344CB8AC3E}">
        <p14:creationId xmlns:p14="http://schemas.microsoft.com/office/powerpoint/2010/main" val="434436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588DCAF-98DD-484F-872A-BACBA1E45225}" type="slidenum">
              <a:rPr lang="en-US" altLang="en-US" smtClean="0">
                <a:latin typeface="Verdana" panose="020B0604030504040204" pitchFamily="34" charset="0"/>
              </a:rPr>
              <a:pPr/>
              <a:t>53</a:t>
            </a:fld>
            <a:endParaRPr lang="en-US" altLang="en-US" smtClean="0">
              <a:latin typeface="Verdana" panose="020B0604030504040204"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3574643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510E72B-3A34-4657-AC59-3754F684B387}" type="slidenum">
              <a:rPr lang="en-US" altLang="en-US" smtClean="0">
                <a:latin typeface="Verdana" panose="020B0604030504040204" pitchFamily="34" charset="0"/>
              </a:rPr>
              <a:pPr/>
              <a:t>54</a:t>
            </a:fld>
            <a:endParaRPr lang="en-US" altLang="en-US" smtClean="0">
              <a:latin typeface="Verdana" panose="020B0604030504040204"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3707151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4A9C9C9-A315-41A1-B39B-FD898973314C}" type="slidenum">
              <a:rPr lang="en-US" altLang="en-US" smtClean="0">
                <a:latin typeface="Verdana" panose="020B0604030504040204" pitchFamily="34" charset="0"/>
              </a:rPr>
              <a:pPr/>
              <a:t>55</a:t>
            </a:fld>
            <a:endParaRPr lang="en-US" altLang="en-US" smtClean="0">
              <a:latin typeface="Verdana" panose="020B0604030504040204"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4142918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9FACD5D-7490-4B70-B558-9678D587E185}" type="slidenum">
              <a:rPr lang="en-US" altLang="en-US" smtClean="0">
                <a:latin typeface="Verdana" panose="020B0604030504040204" pitchFamily="34" charset="0"/>
              </a:rPr>
              <a:pPr/>
              <a:t>56</a:t>
            </a:fld>
            <a:endParaRPr lang="en-US" altLang="en-US" smtClean="0">
              <a:latin typeface="Verdana" panose="020B0604030504040204"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1025233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BF9111F-72F7-4453-8155-3B509719D862}" type="slidenum">
              <a:rPr lang="en-US" altLang="en-US" smtClean="0">
                <a:latin typeface="Verdana" panose="020B0604030504040204" pitchFamily="34" charset="0"/>
              </a:rPr>
              <a:pPr/>
              <a:t>57</a:t>
            </a:fld>
            <a:endParaRPr lang="en-US" altLang="en-US" smtClean="0">
              <a:latin typeface="Verdana" panose="020B0604030504040204"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anose="020B0600070205080204" pitchFamily="34" charset="-128"/>
              </a:rPr>
              <a:t>READ SLIDE</a:t>
            </a:r>
          </a:p>
        </p:txBody>
      </p:sp>
    </p:spTree>
    <p:extLst>
      <p:ext uri="{BB962C8B-B14F-4D97-AF65-F5344CB8AC3E}">
        <p14:creationId xmlns:p14="http://schemas.microsoft.com/office/powerpoint/2010/main" val="2241596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44CBC61-BAD2-4806-BD70-B0722260F5B4}" type="slidenum">
              <a:rPr lang="en-US" altLang="en-US" smtClean="0">
                <a:latin typeface="Verdana" panose="020B0604030504040204" pitchFamily="34" charset="0"/>
              </a:rPr>
              <a:pPr/>
              <a:t>58</a:t>
            </a:fld>
            <a:endParaRPr lang="en-US" altLang="en-US" smtClean="0">
              <a:latin typeface="Verdana" panose="020B0604030504040204"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anose="020B0600070205080204" pitchFamily="34" charset="-128"/>
              </a:rPr>
              <a:t>READ SLIDE</a:t>
            </a:r>
          </a:p>
        </p:txBody>
      </p:sp>
    </p:spTree>
    <p:extLst>
      <p:ext uri="{BB962C8B-B14F-4D97-AF65-F5344CB8AC3E}">
        <p14:creationId xmlns:p14="http://schemas.microsoft.com/office/powerpoint/2010/main" val="791956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0044" indent="-170044">
              <a:buFont typeface="Arial" panose="020B0604020202020204" pitchFamily="34" charset="0"/>
              <a:buChar char="•"/>
              <a:defRPr/>
            </a:pPr>
            <a:r>
              <a:rPr lang="en-US" b="1" dirty="0">
                <a:solidFill>
                  <a:srgbClr val="000000"/>
                </a:solidFill>
                <a:latin typeface="Times New Roman" panose="02020603050405020304" pitchFamily="18" charset="0"/>
              </a:rPr>
              <a:t>All such discrimination and harassment is unlawful, including such harassment against applicants, employees, and persons who provide services pursuant to a contract.</a:t>
            </a:r>
          </a:p>
          <a:p>
            <a:pPr>
              <a:defRPr/>
            </a:pPr>
            <a:endParaRPr lang="en-US" dirty="0"/>
          </a:p>
          <a:p>
            <a:pPr marL="170044" indent="-170044">
              <a:buFont typeface="Arial" panose="020B0604020202020204" pitchFamily="34" charset="0"/>
              <a:buChar char="•"/>
              <a:defRPr/>
            </a:pPr>
            <a:r>
              <a:rPr lang="en-US" b="1" dirty="0"/>
              <a:t>Such individuals are protected from discrimination or harassment based on the above-listed protected categories, whether they actually have or are perceived to have these characteristics. </a:t>
            </a:r>
            <a:endParaRPr lang="en-US" dirty="0"/>
          </a:p>
        </p:txBody>
      </p:sp>
      <p:sp>
        <p:nvSpPr>
          <p:cNvPr id="116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36600" indent="-282575" defTabSz="911225">
              <a:defRPr>
                <a:solidFill>
                  <a:schemeClr val="tx1"/>
                </a:solidFill>
                <a:latin typeface="Arial" panose="020B0604020202020204" pitchFamily="34" charset="0"/>
                <a:ea typeface="ＭＳ Ｐゴシック" panose="020B0600070205080204" pitchFamily="34" charset="-128"/>
              </a:defRPr>
            </a:lvl2pPr>
            <a:lvl3pPr marL="1133475" indent="-225425" defTabSz="911225">
              <a:defRPr>
                <a:solidFill>
                  <a:schemeClr val="tx1"/>
                </a:solidFill>
                <a:latin typeface="Arial" panose="020B0604020202020204" pitchFamily="34" charset="0"/>
                <a:ea typeface="ＭＳ Ｐゴシック" panose="020B0600070205080204" pitchFamily="34" charset="-128"/>
              </a:defRPr>
            </a:lvl3pPr>
            <a:lvl4pPr marL="1585913" indent="-225425" defTabSz="911225">
              <a:defRPr>
                <a:solidFill>
                  <a:schemeClr val="tx1"/>
                </a:solidFill>
                <a:latin typeface="Arial" panose="020B0604020202020204" pitchFamily="34" charset="0"/>
                <a:ea typeface="ＭＳ Ｐゴシック" panose="020B0600070205080204" pitchFamily="34" charset="-128"/>
              </a:defRPr>
            </a:lvl4pPr>
            <a:lvl5pPr marL="2039938" indent="-225425" defTabSz="911225">
              <a:defRPr>
                <a:solidFill>
                  <a:schemeClr val="tx1"/>
                </a:solidFill>
                <a:latin typeface="Arial" panose="020B0604020202020204" pitchFamily="34" charset="0"/>
                <a:ea typeface="ＭＳ Ｐゴシック" panose="020B0600070205080204" pitchFamily="34" charset="-128"/>
              </a:defRPr>
            </a:lvl5pPr>
            <a:lvl6pPr marL="24971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543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115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687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909E61-1BE1-45B9-B080-A20E8F8D1A36}" type="slidenum">
              <a:rPr lang="en-US" altLang="en-US" smtClean="0">
                <a:latin typeface="Verdana" panose="020B0604030504040204" pitchFamily="34" charset="0"/>
              </a:rPr>
              <a:pPr/>
              <a:t>59</a:t>
            </a:fld>
            <a:endParaRPr lang="en-US" altLang="en-US" smtClean="0">
              <a:latin typeface="Verdana" panose="020B0604030504040204" pitchFamily="34" charset="0"/>
            </a:endParaRPr>
          </a:p>
        </p:txBody>
      </p:sp>
    </p:spTree>
    <p:extLst>
      <p:ext uri="{BB962C8B-B14F-4D97-AF65-F5344CB8AC3E}">
        <p14:creationId xmlns:p14="http://schemas.microsoft.com/office/powerpoint/2010/main" val="3603231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DE8276B-D371-4FB2-9FCC-C8F46F804CD2}" type="slidenum">
              <a:rPr lang="en-US" altLang="en-US" smtClean="0">
                <a:latin typeface="Verdana" panose="020B0604030504040204" pitchFamily="34" charset="0"/>
              </a:rPr>
              <a:pPr/>
              <a:t>60</a:t>
            </a:fld>
            <a:endParaRPr lang="en-US" altLang="en-US" smtClean="0">
              <a:latin typeface="Verdana" panose="020B0604030504040204"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anose="020B0600070205080204" pitchFamily="34" charset="-128"/>
              </a:rPr>
              <a:t>Read Slide</a:t>
            </a:r>
          </a:p>
        </p:txBody>
      </p:sp>
    </p:spTree>
    <p:extLst>
      <p:ext uri="{BB962C8B-B14F-4D97-AF65-F5344CB8AC3E}">
        <p14:creationId xmlns:p14="http://schemas.microsoft.com/office/powerpoint/2010/main" val="3974706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buFont typeface="Arial" panose="020B0604020202020204" pitchFamily="34" charset="0"/>
              <a:buNone/>
              <a:defRPr/>
            </a:pPr>
            <a:endParaRPr lang="en-US" b="1" dirty="0"/>
          </a:p>
          <a:p>
            <a:pPr marL="170044" indent="-170044">
              <a:buFont typeface="Arial" panose="020B0604020202020204" pitchFamily="34" charset="0"/>
              <a:buChar char="•"/>
              <a:defRPr/>
            </a:pPr>
            <a:r>
              <a:rPr lang="en-US" b="1" dirty="0"/>
              <a:t>This bulletin replaces Bulletin No. S-27, Employment Discrimination Complaint Procedure, issued by Human Resources, dated December 3, 2001, and Bulletin No. 1893.1, “Sexual Harassment Policy (Employee-To-Employee,” issued by the Office of General Counsel, dated August 1, 2005. This revision combines the two former Bulletins into a single Bulletin and contains updated information regarding the related resources listed. This revision also reflects current state and federal requirements and provides guidance and procedures for investigating complaints of discrimination and harassment. </a:t>
            </a:r>
            <a:r>
              <a:rPr lang="en-US" dirty="0"/>
              <a:t>	</a:t>
            </a:r>
          </a:p>
          <a:p>
            <a:pPr>
              <a:defRPr/>
            </a:pPr>
            <a:endParaRPr lang="en-US" dirty="0"/>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36600" indent="-282575" defTabSz="911225">
              <a:defRPr>
                <a:solidFill>
                  <a:schemeClr val="tx1"/>
                </a:solidFill>
                <a:latin typeface="Arial" panose="020B0604020202020204" pitchFamily="34" charset="0"/>
                <a:ea typeface="ＭＳ Ｐゴシック" panose="020B0600070205080204" pitchFamily="34" charset="-128"/>
              </a:defRPr>
            </a:lvl2pPr>
            <a:lvl3pPr marL="1133475" indent="-225425" defTabSz="911225">
              <a:defRPr>
                <a:solidFill>
                  <a:schemeClr val="tx1"/>
                </a:solidFill>
                <a:latin typeface="Arial" panose="020B0604020202020204" pitchFamily="34" charset="0"/>
                <a:ea typeface="ＭＳ Ｐゴシック" panose="020B0600070205080204" pitchFamily="34" charset="-128"/>
              </a:defRPr>
            </a:lvl3pPr>
            <a:lvl4pPr marL="1585913" indent="-225425" defTabSz="911225">
              <a:defRPr>
                <a:solidFill>
                  <a:schemeClr val="tx1"/>
                </a:solidFill>
                <a:latin typeface="Arial" panose="020B0604020202020204" pitchFamily="34" charset="0"/>
                <a:ea typeface="ＭＳ Ｐゴシック" panose="020B0600070205080204" pitchFamily="34" charset="-128"/>
              </a:defRPr>
            </a:lvl4pPr>
            <a:lvl5pPr marL="2039938" indent="-225425" defTabSz="911225">
              <a:defRPr>
                <a:solidFill>
                  <a:schemeClr val="tx1"/>
                </a:solidFill>
                <a:latin typeface="Arial" panose="020B0604020202020204" pitchFamily="34" charset="0"/>
                <a:ea typeface="ＭＳ Ｐゴシック" panose="020B0600070205080204" pitchFamily="34" charset="-128"/>
              </a:defRPr>
            </a:lvl5pPr>
            <a:lvl6pPr marL="24971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543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115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68738" indent="-225425"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380D891-599B-4BC5-8155-5DD82D842A61}" type="slidenum">
              <a:rPr lang="en-US" altLang="en-US" smtClean="0">
                <a:latin typeface="Verdana" panose="020B0604030504040204" pitchFamily="34" charset="0"/>
              </a:rPr>
              <a:pPr/>
              <a:t>61</a:t>
            </a:fld>
            <a:endParaRPr lang="en-US" altLang="en-US" smtClean="0">
              <a:latin typeface="Verdana" panose="020B0604030504040204" pitchFamily="34" charset="0"/>
            </a:endParaRPr>
          </a:p>
        </p:txBody>
      </p:sp>
    </p:spTree>
    <p:extLst>
      <p:ext uri="{BB962C8B-B14F-4D97-AF65-F5344CB8AC3E}">
        <p14:creationId xmlns:p14="http://schemas.microsoft.com/office/powerpoint/2010/main" val="1739557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5039A1-CFCA-4C19-8C2D-C2967A40A2CA}" type="slidenum">
              <a:rPr lang="en-US" altLang="en-US" smtClean="0">
                <a:latin typeface="Verdana" panose="020B0604030504040204" pitchFamily="34" charset="0"/>
              </a:rPr>
              <a:pPr/>
              <a:t>13</a:t>
            </a:fld>
            <a:endParaRPr lang="en-US" altLang="en-US" smtClean="0">
              <a:latin typeface="Verdana" panose="020B060403050404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396308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3B6B072-BF2A-4E8A-9188-5C4453AEDC21}" type="slidenum">
              <a:rPr lang="en-US" altLang="en-US" smtClean="0">
                <a:latin typeface="Verdana" panose="020B0604030504040204" pitchFamily="34" charset="0"/>
              </a:rPr>
              <a:pPr/>
              <a:t>62</a:t>
            </a:fld>
            <a:endParaRPr lang="en-US" altLang="en-US" smtClean="0">
              <a:latin typeface="Verdana" panose="020B0604030504040204"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anose="020B0600070205080204" pitchFamily="34" charset="-128"/>
              </a:rPr>
              <a:t>This is an example of the NONDISCRIMINATION STATEMENT. IT IS POSTED IN BOTH ENGLISH AND SPANISH.</a:t>
            </a:r>
          </a:p>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2018705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2ED4B11-7C04-472A-9635-731C3D987FFA}" type="slidenum">
              <a:rPr lang="en-US" altLang="en-US" smtClean="0">
                <a:latin typeface="Verdana" panose="020B0604030504040204" pitchFamily="34" charset="0"/>
              </a:rPr>
              <a:pPr/>
              <a:t>63</a:t>
            </a:fld>
            <a:endParaRPr lang="en-US" altLang="en-US" smtClean="0">
              <a:latin typeface="Verdana" panose="020B0604030504040204"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anose="020B0600070205080204" pitchFamily="34" charset="-128"/>
              </a:rPr>
              <a:t>This is an example of the SEXUAL HARASSMENT POLICY. IT IS POSTED IN BOTH ENGLISH AND SPANISH.</a:t>
            </a:r>
          </a:p>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2599269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133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B2DDFD9-F1D1-4DCF-AC98-8464736019B8}" type="slidenum">
              <a:rPr lang="en-US" altLang="en-US" smtClean="0">
                <a:latin typeface="Verdana" panose="020B0604030504040204" pitchFamily="34" charset="0"/>
              </a:rPr>
              <a:pPr/>
              <a:t>64</a:t>
            </a:fld>
            <a:endParaRPr lang="en-US" altLang="en-US" smtClean="0">
              <a:latin typeface="Verdana" panose="020B0604030504040204" pitchFamily="34" charset="0"/>
            </a:endParaRPr>
          </a:p>
        </p:txBody>
      </p:sp>
    </p:spTree>
    <p:extLst>
      <p:ext uri="{BB962C8B-B14F-4D97-AF65-F5344CB8AC3E}">
        <p14:creationId xmlns:p14="http://schemas.microsoft.com/office/powerpoint/2010/main" val="4223650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9219E1C-AEA8-4C5A-9D2A-0ECF929433B4}" type="slidenum">
              <a:rPr lang="en-US" altLang="en-US" smtClean="0">
                <a:latin typeface="Verdana" panose="020B0604030504040204" pitchFamily="34" charset="0"/>
              </a:rPr>
              <a:pPr/>
              <a:t>70</a:t>
            </a:fld>
            <a:endParaRPr lang="en-US" altLang="en-US" smtClean="0">
              <a:latin typeface="Verdana" panose="020B0604030504040204" pitchFamily="34"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3648308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0C2F930-3059-4940-A6BF-2F87C5159809}" type="slidenum">
              <a:rPr lang="en-US" altLang="en-US" smtClean="0">
                <a:latin typeface="Verdana" panose="020B0604030504040204" pitchFamily="34" charset="0"/>
              </a:rPr>
              <a:pPr/>
              <a:t>73</a:t>
            </a:fld>
            <a:endParaRPr lang="en-US" altLang="en-US" smtClean="0">
              <a:latin typeface="Verdana" panose="020B0604030504040204"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16924442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0C2F930-3059-4940-A6BF-2F87C5159809}" type="slidenum">
              <a:rPr lang="en-US" altLang="en-US" smtClean="0">
                <a:latin typeface="Verdana" panose="020B0604030504040204" pitchFamily="34" charset="0"/>
              </a:rPr>
              <a:pPr/>
              <a:t>74</a:t>
            </a:fld>
            <a:endParaRPr lang="en-US" altLang="en-US" smtClean="0">
              <a:latin typeface="Verdana" panose="020B0604030504040204"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ea typeface="ＭＳ Ｐゴシック" panose="020B0600070205080204" pitchFamily="34" charset="-128"/>
              </a:rPr>
              <a:t>Talk about impact of reporting for duty under the influence of</a:t>
            </a:r>
            <a:r>
              <a:rPr lang="en-US" altLang="en-US" baseline="0" dirty="0" smtClean="0">
                <a:ea typeface="ＭＳ Ｐゴシック" panose="020B0600070205080204" pitchFamily="34" charset="-128"/>
              </a:rPr>
              <a:t> drugs or alcohol.</a:t>
            </a: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1415987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F144B43-493A-401C-ADA4-292316CCD56E}" type="slidenum">
              <a:rPr lang="en-US" altLang="en-US" smtClean="0">
                <a:latin typeface="Verdana" panose="020B0604030504040204" pitchFamily="34" charset="0"/>
              </a:rPr>
              <a:pPr/>
              <a:t>75</a:t>
            </a:fld>
            <a:endParaRPr lang="en-US" altLang="en-US" smtClean="0">
              <a:latin typeface="Verdana" panose="020B0604030504040204" pitchFamily="34"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3694192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A79F3AC-2F25-4D76-812C-5F2D56D75B4E}" type="slidenum">
              <a:rPr lang="en-US" altLang="en-US" smtClean="0">
                <a:latin typeface="Verdana" panose="020B0604030504040204" pitchFamily="34" charset="0"/>
              </a:rPr>
              <a:pPr/>
              <a:t>76</a:t>
            </a:fld>
            <a:endParaRPr lang="en-US" altLang="en-US" smtClean="0">
              <a:latin typeface="Verdana" panose="020B0604030504040204"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21143735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A738721-17D6-49AD-A613-0228D5ADDF81}" type="slidenum">
              <a:rPr lang="en-US" altLang="en-US" smtClean="0">
                <a:latin typeface="Verdana" panose="020B0604030504040204" pitchFamily="34" charset="0"/>
              </a:rPr>
              <a:pPr/>
              <a:t>77</a:t>
            </a:fld>
            <a:endParaRPr lang="en-US" altLang="en-US" smtClean="0">
              <a:latin typeface="Verdana" panose="020B0604030504040204" pitchFamily="34"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238547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C89EF2A-6021-4827-BCE1-3AACD9FA3321}" type="slidenum">
              <a:rPr lang="en-US" altLang="en-US" smtClean="0">
                <a:latin typeface="Verdana" panose="020B0604030504040204" pitchFamily="34" charset="0"/>
              </a:rPr>
              <a:pPr/>
              <a:t>85</a:t>
            </a:fld>
            <a:endParaRPr lang="en-US" altLang="en-US" smtClean="0">
              <a:latin typeface="Verdana" panose="020B0604030504040204" pitchFamily="34"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779166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E073228-DC9B-4A7E-9480-C03B714EAB59}" type="slidenum">
              <a:rPr lang="en-US" altLang="en-US" smtClean="0">
                <a:latin typeface="Verdana" panose="020B0604030504040204" pitchFamily="34" charset="0"/>
              </a:rPr>
              <a:pPr/>
              <a:t>14</a:t>
            </a:fld>
            <a:endParaRPr lang="en-US" altLang="en-US" smtClean="0">
              <a:latin typeface="Verdana" panose="020B060403050404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894539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C848DB3-6CCB-45B4-89D1-525445C498A8}" type="slidenum">
              <a:rPr lang="en-US" altLang="en-US" smtClean="0">
                <a:latin typeface="Verdana" panose="020B0604030504040204" pitchFamily="34" charset="0"/>
              </a:rPr>
              <a:pPr/>
              <a:t>86</a:t>
            </a:fld>
            <a:endParaRPr lang="en-US" altLang="en-US" smtClean="0">
              <a:latin typeface="Verdana" panose="020B0604030504040204" pitchFamily="34"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2607465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anose="020B0600070205080204" pitchFamily="34" charset="-128"/>
            </a:endParaRPr>
          </a:p>
        </p:txBody>
      </p:sp>
      <p:sp>
        <p:nvSpPr>
          <p:cNvPr id="177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2950" indent="-285750" defTabSz="911225">
              <a:defRPr>
                <a:solidFill>
                  <a:schemeClr val="tx1"/>
                </a:solidFill>
                <a:latin typeface="Arial" panose="020B0604020202020204" pitchFamily="34" charset="0"/>
                <a:ea typeface="ＭＳ Ｐゴシック" panose="020B0600070205080204" pitchFamily="34" charset="-128"/>
              </a:defRPr>
            </a:lvl2pPr>
            <a:lvl3pPr marL="1143000" indent="-228600" defTabSz="911225">
              <a:defRPr>
                <a:solidFill>
                  <a:schemeClr val="tx1"/>
                </a:solidFill>
                <a:latin typeface="Arial" panose="020B0604020202020204" pitchFamily="34" charset="0"/>
                <a:ea typeface="ＭＳ Ｐゴシック" panose="020B0600070205080204" pitchFamily="34" charset="-128"/>
              </a:defRPr>
            </a:lvl3pPr>
            <a:lvl4pPr marL="1600200" indent="-228600" defTabSz="911225">
              <a:defRPr>
                <a:solidFill>
                  <a:schemeClr val="tx1"/>
                </a:solidFill>
                <a:latin typeface="Arial" panose="020B0604020202020204" pitchFamily="34" charset="0"/>
                <a:ea typeface="ＭＳ Ｐゴシック" panose="020B0600070205080204" pitchFamily="34" charset="-128"/>
              </a:defRPr>
            </a:lvl4pPr>
            <a:lvl5pPr marL="2057400" indent="-228600" defTabSz="911225">
              <a:defRPr>
                <a:solidFill>
                  <a:schemeClr val="tx1"/>
                </a:solidFill>
                <a:latin typeface="Arial" panose="020B0604020202020204" pitchFamily="34" charset="0"/>
                <a:ea typeface="ＭＳ Ｐゴシック" panose="020B0600070205080204" pitchFamily="34" charset="-128"/>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CE0FB40-1555-4474-B7C3-5C0E613DFE85}" type="slidenum">
              <a:rPr lang="en-US" altLang="en-US" smtClean="0">
                <a:latin typeface="Verdana" panose="020B0604030504040204" pitchFamily="34" charset="0"/>
              </a:rPr>
              <a:pPr/>
              <a:t>87</a:t>
            </a:fld>
            <a:endParaRPr lang="en-US" altLang="en-US" smtClean="0">
              <a:latin typeface="Verdana" panose="020B0604030504040204" pitchFamily="34" charset="0"/>
            </a:endParaRPr>
          </a:p>
        </p:txBody>
      </p:sp>
    </p:spTree>
    <p:extLst>
      <p:ext uri="{BB962C8B-B14F-4D97-AF65-F5344CB8AC3E}">
        <p14:creationId xmlns:p14="http://schemas.microsoft.com/office/powerpoint/2010/main" val="197491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AF4C523-F9B5-4134-BCCA-8BA8AD73F450}" type="slidenum">
              <a:rPr lang="en-US" altLang="en-US" smtClean="0">
                <a:latin typeface="Verdana" panose="020B0604030504040204" pitchFamily="34" charset="0"/>
              </a:rPr>
              <a:pPr/>
              <a:t>15</a:t>
            </a:fld>
            <a:endParaRPr lang="en-US" altLang="en-US" smtClean="0">
              <a:latin typeface="Verdana" panose="020B0604030504040204"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3014243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AF8675F-1E40-4F01-99CF-CD301B60247B}" type="slidenum">
              <a:rPr lang="en-US" altLang="en-US" smtClean="0">
                <a:latin typeface="Verdana" panose="020B0604030504040204" pitchFamily="34" charset="0"/>
              </a:rPr>
              <a:pPr/>
              <a:t>16</a:t>
            </a:fld>
            <a:endParaRPr lang="en-US" altLang="en-US" smtClean="0">
              <a:latin typeface="Verdana" panose="020B060403050404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1674243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E75E38D-98A4-4106-8A38-4CC1A1E83C23}" type="slidenum">
              <a:rPr lang="en-US" altLang="en-US" smtClean="0">
                <a:latin typeface="Verdana" panose="020B0604030504040204" pitchFamily="34" charset="0"/>
              </a:rPr>
              <a:pPr/>
              <a:t>17</a:t>
            </a:fld>
            <a:endParaRPr lang="en-US" altLang="en-US" smtClean="0">
              <a:latin typeface="Verdana" panose="020B0604030504040204"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1521115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57B2CCF-EBA3-43AB-8E66-7E8464468E84}" type="slidenum">
              <a:rPr lang="en-US" altLang="en-US" smtClean="0">
                <a:latin typeface="Verdana" panose="020B0604030504040204" pitchFamily="34" charset="0"/>
              </a:rPr>
              <a:pPr/>
              <a:t>18</a:t>
            </a:fld>
            <a:endParaRPr lang="en-US" altLang="en-US" smtClean="0">
              <a:latin typeface="Verdana" panose="020B0604030504040204"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ＭＳ Ｐゴシック" panose="020B0600070205080204" pitchFamily="34" charset="-128"/>
            </a:endParaRPr>
          </a:p>
          <a:p>
            <a:r>
              <a:rPr lang="en-US" altLang="en-US" dirty="0" smtClean="0">
                <a:ea typeface="ＭＳ Ｐゴシック" panose="020B0600070205080204" pitchFamily="34" charset="-128"/>
              </a:rPr>
              <a:t>Note: New contractors hired after July 1, 2016, are automatically enrolled in the Learning Zone class. All other contractors can self-enroll in the class and take the assessment by following the instructions on the Learning Zone home page. A valid single sign on account is required to self-enroll </a:t>
            </a:r>
          </a:p>
          <a:p>
            <a:r>
              <a:rPr lang="en-US" altLang="en-US" dirty="0" smtClean="0">
                <a:ea typeface="ＭＳ Ｐゴシック" panose="020B0600070205080204" pitchFamily="34" charset="-128"/>
              </a:rPr>
              <a:t>	</a:t>
            </a:r>
          </a:p>
          <a:p>
            <a:pPr eaLnBrk="1" hangingPunct="1"/>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3361090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Arial" panose="020B0604020202020204" pitchFamily="34" charset="0"/>
                <a:ea typeface="ＭＳ Ｐゴシック" panose="020B0600070205080204" pitchFamily="34" charset="-128"/>
              </a:defRPr>
            </a:lvl1pPr>
            <a:lvl2pPr marL="741363" indent="-284163" defTabSz="911225">
              <a:defRPr>
                <a:solidFill>
                  <a:schemeClr val="tx1"/>
                </a:solidFill>
                <a:latin typeface="Arial" panose="020B0604020202020204" pitchFamily="34" charset="0"/>
                <a:ea typeface="ＭＳ Ｐゴシック" panose="020B0600070205080204" pitchFamily="34" charset="-128"/>
              </a:defRPr>
            </a:lvl2pPr>
            <a:lvl3pPr marL="1143000" indent="-227013" defTabSz="911225">
              <a:defRPr>
                <a:solidFill>
                  <a:schemeClr val="tx1"/>
                </a:solidFill>
                <a:latin typeface="Arial" panose="020B0604020202020204" pitchFamily="34" charset="0"/>
                <a:ea typeface="ＭＳ Ｐゴシック" panose="020B0600070205080204" pitchFamily="34" charset="-128"/>
              </a:defRPr>
            </a:lvl3pPr>
            <a:lvl4pPr marL="1598613" indent="-227013" defTabSz="911225">
              <a:defRPr>
                <a:solidFill>
                  <a:schemeClr val="tx1"/>
                </a:solidFill>
                <a:latin typeface="Arial" panose="020B0604020202020204" pitchFamily="34" charset="0"/>
                <a:ea typeface="ＭＳ Ｐゴシック" panose="020B0600070205080204" pitchFamily="34" charset="-128"/>
              </a:defRPr>
            </a:lvl4pPr>
            <a:lvl5pPr marL="2057400" indent="-227013" defTabSz="911225">
              <a:defRPr>
                <a:solidFill>
                  <a:schemeClr val="tx1"/>
                </a:solidFill>
                <a:latin typeface="Arial" panose="020B0604020202020204" pitchFamily="34" charset="0"/>
                <a:ea typeface="ＭＳ Ｐゴシック" panose="020B0600070205080204" pitchFamily="34" charset="-128"/>
              </a:defRPr>
            </a:lvl5pPr>
            <a:lvl6pPr marL="25146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7013" defTabSz="9112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6E949FB-2C27-449F-9C58-1C4A4A3E48F7}" type="slidenum">
              <a:rPr lang="en-US" altLang="en-US" smtClean="0">
                <a:latin typeface="Verdana" panose="020B0604030504040204" pitchFamily="34" charset="0"/>
              </a:rPr>
              <a:pPr/>
              <a:t>19</a:t>
            </a:fld>
            <a:endParaRPr lang="en-US" altLang="en-US" smtClean="0">
              <a:latin typeface="Verdana" panose="020B0604030504040204"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anose="020B0600070205080204" pitchFamily="34" charset="-128"/>
            </a:endParaRPr>
          </a:p>
        </p:txBody>
      </p:sp>
    </p:spTree>
    <p:extLst>
      <p:ext uri="{BB962C8B-B14F-4D97-AF65-F5344CB8AC3E}">
        <p14:creationId xmlns:p14="http://schemas.microsoft.com/office/powerpoint/2010/main" val="1515685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12"/>
          <p:cNvGrpSpPr>
            <a:grpSpLocks/>
          </p:cNvGrpSpPr>
          <p:nvPr/>
        </p:nvGrpSpPr>
        <p:grpSpPr bwMode="auto">
          <a:xfrm>
            <a:off x="4335463" y="1169988"/>
            <a:ext cx="4814887" cy="4994275"/>
            <a:chOff x="4334933" y="1169931"/>
            <a:chExt cx="4814835" cy="4993802"/>
          </a:xfrm>
        </p:grpSpPr>
        <p:cxnSp>
          <p:nvCxnSpPr>
            <p:cNvPr id="5" name="Straight Connector 4"/>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lstStyle>
            <a:lvl1pPr algn="l">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3"/>
          <p:cNvSpPr>
            <a:spLocks noGrp="1"/>
          </p:cNvSpPr>
          <p:nvPr>
            <p:ph type="dt" sz="half" idx="10"/>
          </p:nvPr>
        </p:nvSpPr>
        <p:spPr/>
        <p:txBody>
          <a:bodyPr/>
          <a:lstStyle>
            <a:lvl1pPr>
              <a:defRPr/>
            </a:lvl1pPr>
          </a:lstStyle>
          <a:p>
            <a:pPr>
              <a:defRPr/>
            </a:pPr>
            <a:endParaRPr lang="en-US"/>
          </a:p>
        </p:txBody>
      </p:sp>
      <p:sp>
        <p:nvSpPr>
          <p:cNvPr id="11" name="Footer Placeholder 4"/>
          <p:cNvSpPr>
            <a:spLocks noGrp="1"/>
          </p:cNvSpPr>
          <p:nvPr>
            <p:ph type="ftr" sz="quarter" idx="11"/>
          </p:nvPr>
        </p:nvSpPr>
        <p:spPr/>
        <p:txBody>
          <a:bodyPr/>
          <a:lstStyle>
            <a:lvl1pPr>
              <a:defRPr/>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21DFC9D6-332C-4666-B1B4-D3F366200EC6}" type="slidenum">
              <a:rPr lang="en-US" altLang="en-US"/>
              <a:pPr>
                <a:defRPr/>
              </a:pPr>
              <a:t>‹#›</a:t>
            </a:fld>
            <a:endParaRPr lang="en-US" altLang="en-US"/>
          </a:p>
        </p:txBody>
      </p:sp>
    </p:spTree>
    <p:extLst>
      <p:ext uri="{BB962C8B-B14F-4D97-AF65-F5344CB8AC3E}">
        <p14:creationId xmlns:p14="http://schemas.microsoft.com/office/powerpoint/2010/main" val="58165192"/>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5" name="Date Placeholder 3"/>
          <p:cNvSpPr>
            <a:spLocks noGrp="1"/>
          </p:cNvSpPr>
          <p:nvPr>
            <p:ph type="dt" sz="half" idx="15"/>
          </p:nvPr>
        </p:nvSpPr>
        <p:spPr/>
        <p:txBody>
          <a:bodyPr/>
          <a:lstStyle>
            <a:lvl1pPr>
              <a:defRPr/>
            </a:lvl1pPr>
          </a:lstStyle>
          <a:p>
            <a:pPr>
              <a:defRPr/>
            </a:pPr>
            <a:fld id="{94D6E6B3-B95B-4B37-889B-48B84D1FEF2D}" type="datetimeFigureOut">
              <a:rPr lang="en-US"/>
              <a:pPr>
                <a:defRPr/>
              </a:pPr>
              <a:t>10/31/2018</a:t>
            </a:fld>
            <a:endParaRPr lang="en-US" dirty="0"/>
          </a:p>
        </p:txBody>
      </p:sp>
      <p:sp>
        <p:nvSpPr>
          <p:cNvPr id="7" name="Footer Placeholder 4"/>
          <p:cNvSpPr>
            <a:spLocks noGrp="1"/>
          </p:cNvSpPr>
          <p:nvPr>
            <p:ph type="ftr" sz="quarter" idx="16"/>
          </p:nvPr>
        </p:nvSpPr>
        <p:spPr/>
        <p:txBody>
          <a:bodyPr/>
          <a:lstStyle>
            <a:lvl1pPr>
              <a:defRPr/>
            </a:lvl1pPr>
          </a:lstStyle>
          <a:p>
            <a:pPr>
              <a:defRPr/>
            </a:pPr>
            <a:endParaRPr lang="en-US"/>
          </a:p>
        </p:txBody>
      </p:sp>
      <p:sp>
        <p:nvSpPr>
          <p:cNvPr id="8" name="Slide Number Placeholder 5"/>
          <p:cNvSpPr>
            <a:spLocks noGrp="1"/>
          </p:cNvSpPr>
          <p:nvPr>
            <p:ph type="sldNum" sz="quarter" idx="17"/>
          </p:nvPr>
        </p:nvSpPr>
        <p:spPr/>
        <p:txBody>
          <a:bodyPr/>
          <a:lstStyle>
            <a:lvl1pPr>
              <a:defRPr/>
            </a:lvl1pPr>
          </a:lstStyle>
          <a:p>
            <a:pPr>
              <a:defRPr/>
            </a:pPr>
            <a:fld id="{5A98F902-ACCC-4979-A7F2-02527C46E657}" type="slidenum">
              <a:rPr lang="en-US"/>
              <a:pPr>
                <a:defRPr/>
              </a:pPr>
              <a:t>‹#›</a:t>
            </a:fld>
            <a:endParaRPr lang="en-US" dirty="0"/>
          </a:p>
        </p:txBody>
      </p:sp>
    </p:spTree>
    <p:extLst>
      <p:ext uri="{BB962C8B-B14F-4D97-AF65-F5344CB8AC3E}">
        <p14:creationId xmlns:p14="http://schemas.microsoft.com/office/powerpoint/2010/main" val="2629412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1F0BEF8E-3DE0-45F3-BF69-9754DBA7A194}" type="datetimeFigureOut">
              <a:rPr lang="en-US"/>
              <a:pPr>
                <a:defRPr/>
              </a:pPr>
              <a:t>10/31/2018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191BF5-0568-4788-A669-7F53B0F33092}" type="slidenum">
              <a:rPr lang="en-US"/>
              <a:pPr>
                <a:defRPr/>
              </a:pPr>
              <a:t>‹#›</a:t>
            </a:fld>
            <a:endParaRPr lang="en-US" dirty="0"/>
          </a:p>
        </p:txBody>
      </p:sp>
    </p:spTree>
    <p:extLst>
      <p:ext uri="{BB962C8B-B14F-4D97-AF65-F5344CB8AC3E}">
        <p14:creationId xmlns:p14="http://schemas.microsoft.com/office/powerpoint/2010/main" val="3022168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8600" y="7112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US" altLang="en-US" sz="8000"/>
              <a:t>“</a:t>
            </a:r>
          </a:p>
        </p:txBody>
      </p:sp>
      <p:sp>
        <p:nvSpPr>
          <p:cNvPr id="6" name="TextBox 5"/>
          <p:cNvSpPr txBox="1">
            <a:spLocks noChangeArrowheads="1"/>
          </p:cNvSpPr>
          <p:nvPr/>
        </p:nvSpPr>
        <p:spPr bwMode="auto">
          <a:xfrm>
            <a:off x="7696200" y="27686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defRPr/>
            </a:pPr>
            <a:r>
              <a:rPr lang="en-US" altLang="en-US" sz="8000"/>
              <a:t>”</a:t>
            </a:r>
          </a:p>
        </p:txBody>
      </p:sp>
      <p:sp>
        <p:nvSpPr>
          <p:cNvPr id="2" name="Title 1"/>
          <p:cNvSpPr>
            <a:spLocks noGrp="1"/>
          </p:cNvSpPr>
          <p:nvPr>
            <p:ph type="title"/>
          </p:nvPr>
        </p:nvSpPr>
        <p:spPr>
          <a:xfrm>
            <a:off x="856283" y="533400"/>
            <a:ext cx="6859787" cy="2895600"/>
          </a:xfrm>
        </p:spPr>
        <p:txBody>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533400" y="4301070"/>
            <a:ext cx="6382361" cy="1718730"/>
          </a:xfrm>
        </p:spPr>
        <p:txBody>
          <a:bodyP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4"/>
          </p:nvPr>
        </p:nvSpPr>
        <p:spPr/>
        <p:txBody>
          <a:bodyPr/>
          <a:lstStyle>
            <a:lvl1pPr>
              <a:defRPr/>
            </a:lvl1pPr>
          </a:lstStyle>
          <a:p>
            <a:pPr>
              <a:defRPr/>
            </a:pPr>
            <a:fld id="{5AC15033-790A-4272-8AD7-AB2DF8546D32}" type="datetimeFigureOut">
              <a:rPr lang="en-US"/>
              <a:pPr>
                <a:defRPr/>
              </a:pPr>
              <a:t>10/31/2018</a:t>
            </a:fld>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A085B95A-CED9-41A4-B1E4-FA6BDD4F2F2B}" type="slidenum">
              <a:rPr lang="en-US"/>
              <a:pPr>
                <a:defRPr/>
              </a:pPr>
              <a:t>‹#›</a:t>
            </a:fld>
            <a:endParaRPr lang="en-US" dirty="0"/>
          </a:p>
        </p:txBody>
      </p:sp>
    </p:spTree>
    <p:extLst>
      <p:ext uri="{BB962C8B-B14F-4D97-AF65-F5344CB8AC3E}">
        <p14:creationId xmlns:p14="http://schemas.microsoft.com/office/powerpoint/2010/main" val="2764427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C49E8AD9-5EBB-4A73-965E-6214B9C2AFD9}" type="datetimeFigureOut">
              <a:rPr lang="en-US"/>
              <a:pPr>
                <a:defRPr/>
              </a:pPr>
              <a:t>10/31/2018</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2DA567-55A7-4A0B-925B-7344EB670646}" type="slidenum">
              <a:rPr lang="en-US"/>
              <a:pPr>
                <a:defRPr/>
              </a:pPr>
              <a:t>‹#›</a:t>
            </a:fld>
            <a:endParaRPr lang="en-US" dirty="0"/>
          </a:p>
        </p:txBody>
      </p:sp>
    </p:spTree>
    <p:extLst>
      <p:ext uri="{BB962C8B-B14F-4D97-AF65-F5344CB8AC3E}">
        <p14:creationId xmlns:p14="http://schemas.microsoft.com/office/powerpoint/2010/main" val="3924548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228600" y="7112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US" altLang="en-US" sz="8000"/>
              <a:t>“</a:t>
            </a:r>
          </a:p>
        </p:txBody>
      </p:sp>
      <p:sp>
        <p:nvSpPr>
          <p:cNvPr id="6" name="TextBox 5"/>
          <p:cNvSpPr txBox="1">
            <a:spLocks noChangeArrowheads="1"/>
          </p:cNvSpPr>
          <p:nvPr/>
        </p:nvSpPr>
        <p:spPr bwMode="auto">
          <a:xfrm>
            <a:off x="7696200" y="27686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defRPr/>
            </a:pPr>
            <a:r>
              <a:rPr lang="en-US" altLang="en-US" sz="8000"/>
              <a:t>”</a:t>
            </a:r>
          </a:p>
        </p:txBody>
      </p:sp>
      <p:sp>
        <p:nvSpPr>
          <p:cNvPr id="2" name="Title 1"/>
          <p:cNvSpPr>
            <a:spLocks noGrp="1"/>
          </p:cNvSpPr>
          <p:nvPr>
            <p:ph type="title"/>
          </p:nvPr>
        </p:nvSpPr>
        <p:spPr>
          <a:xfrm>
            <a:off x="856284" y="533400"/>
            <a:ext cx="6859786" cy="2895600"/>
          </a:xfrm>
        </p:spPr>
        <p:txBody>
          <a:bodyPr/>
          <a:lstStyle>
            <a:lvl1pPr algn="l">
              <a:defRPr sz="2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rtlCol="0" anchor="b">
            <a:normAutofit/>
          </a:bodyPr>
          <a:lstStyle>
            <a:lvl1pPr>
              <a:buNone/>
              <a:defRPr lang="en-US" sz="2000" b="0" cap="all" dirty="0">
                <a:ln w="3175" cmpd="sng">
                  <a:noFill/>
                </a:ln>
                <a:solidFill>
                  <a:schemeClr val="tx1"/>
                </a:solidFill>
                <a:effectLst/>
              </a:defRPr>
            </a:lvl1pPr>
          </a:lstStyle>
          <a:p>
            <a:pPr lvl="0"/>
            <a:r>
              <a:rPr lang="en-US"/>
              <a:t>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Date Placeholder 3"/>
          <p:cNvSpPr>
            <a:spLocks noGrp="1"/>
          </p:cNvSpPr>
          <p:nvPr>
            <p:ph type="dt" sz="half" idx="14"/>
          </p:nvPr>
        </p:nvSpPr>
        <p:spPr/>
        <p:txBody>
          <a:bodyPr/>
          <a:lstStyle>
            <a:lvl1pPr>
              <a:defRPr/>
            </a:lvl1pPr>
          </a:lstStyle>
          <a:p>
            <a:pPr>
              <a:defRPr/>
            </a:pPr>
            <a:fld id="{EAED99FB-DFBC-4235-88AC-9818C00C1BA1}" type="datetimeFigureOut">
              <a:rPr lang="en-US"/>
              <a:pPr>
                <a:defRPr/>
              </a:pPr>
              <a:t>10/31/2018</a:t>
            </a:fld>
            <a:endParaRPr lang="en-US" dirty="0"/>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2071F908-02A4-491D-ACAE-2E97FCD162D9}" type="slidenum">
              <a:rPr lang="en-US"/>
              <a:pPr>
                <a:defRPr/>
              </a:pPr>
              <a:t>‹#›</a:t>
            </a:fld>
            <a:endParaRPr lang="en-US" dirty="0"/>
          </a:p>
        </p:txBody>
      </p:sp>
    </p:spTree>
    <p:extLst>
      <p:ext uri="{BB962C8B-B14F-4D97-AF65-F5344CB8AC3E}">
        <p14:creationId xmlns:p14="http://schemas.microsoft.com/office/powerpoint/2010/main" val="390928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a:lstStyle>
            <a:lvl1pPr>
              <a:defRPr lang="en-US" sz="2800"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rtlCol="0" anchor="b">
            <a:normAutofit/>
          </a:bodyPr>
          <a:lstStyle>
            <a:lvl1pPr>
              <a:buNone/>
              <a:defRPr lang="en-US" sz="2000" b="0" cap="all" dirty="0">
                <a:ln w="3175" cmpd="sng">
                  <a:noFill/>
                </a:ln>
                <a:solidFill>
                  <a:schemeClr val="tx1"/>
                </a:solidFill>
                <a:effectLst/>
              </a:defRPr>
            </a:lvl1pPr>
          </a:lstStyle>
          <a:p>
            <a:pPr lvl="0"/>
            <a:r>
              <a:rPr lang="en-US"/>
              <a:t>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p:cNvSpPr>
            <a:spLocks noGrp="1"/>
          </p:cNvSpPr>
          <p:nvPr>
            <p:ph type="dt" sz="half" idx="14"/>
          </p:nvPr>
        </p:nvSpPr>
        <p:spPr/>
        <p:txBody>
          <a:bodyPr/>
          <a:lstStyle>
            <a:lvl1pPr>
              <a:defRPr/>
            </a:lvl1pPr>
          </a:lstStyle>
          <a:p>
            <a:pPr>
              <a:defRPr/>
            </a:pPr>
            <a:fld id="{9A0A51B7-17BC-4CB5-9021-20B3234ED6D0}" type="datetimeFigureOut">
              <a:rPr lang="en-US"/>
              <a:pPr>
                <a:defRPr/>
              </a:pPr>
              <a:t>10/31/2018</a:t>
            </a:fld>
            <a:endParaRPr lang="en-US" dirty="0"/>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519C3705-C030-4675-AFE3-13068D029307}" type="slidenum">
              <a:rPr lang="en-US"/>
              <a:pPr>
                <a:defRPr/>
              </a:pPr>
              <a:t>‹#›</a:t>
            </a:fld>
            <a:endParaRPr lang="en-US" dirty="0"/>
          </a:p>
        </p:txBody>
      </p:sp>
    </p:spTree>
    <p:extLst>
      <p:ext uri="{BB962C8B-B14F-4D97-AF65-F5344CB8AC3E}">
        <p14:creationId xmlns:p14="http://schemas.microsoft.com/office/powerpoint/2010/main" val="2811730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lgn="l">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FF2E73-EA28-48FC-9028-6D2F8F9FBCD9}" type="slidenum">
              <a:rPr lang="en-US" altLang="en-US"/>
              <a:pPr>
                <a:defRPr/>
              </a:pPr>
              <a:t>‹#›</a:t>
            </a:fld>
            <a:endParaRPr lang="en-US" altLang="en-US"/>
          </a:p>
        </p:txBody>
      </p:sp>
    </p:spTree>
    <p:extLst>
      <p:ext uri="{BB962C8B-B14F-4D97-AF65-F5344CB8AC3E}">
        <p14:creationId xmlns:p14="http://schemas.microsoft.com/office/powerpoint/2010/main" val="1733319906"/>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B63678-207A-4EE9-AEBA-BB7FBAE07095}" type="slidenum">
              <a:rPr lang="en-US" altLang="en-US"/>
              <a:pPr>
                <a:defRPr/>
              </a:pPr>
              <a:t>‹#›</a:t>
            </a:fld>
            <a:endParaRPr lang="en-US" altLang="en-US"/>
          </a:p>
        </p:txBody>
      </p:sp>
    </p:spTree>
    <p:extLst>
      <p:ext uri="{BB962C8B-B14F-4D97-AF65-F5344CB8AC3E}">
        <p14:creationId xmlns:p14="http://schemas.microsoft.com/office/powerpoint/2010/main" val="273689802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033F40-A9CC-4FDA-AA1C-E3E81AC88D70}" type="slidenum">
              <a:rPr lang="en-US" altLang="en-US"/>
              <a:pPr>
                <a:defRPr/>
              </a:pPr>
              <a:t>‹#›</a:t>
            </a:fld>
            <a:endParaRPr lang="en-US" altLang="en-US"/>
          </a:p>
        </p:txBody>
      </p:sp>
    </p:spTree>
    <p:extLst>
      <p:ext uri="{BB962C8B-B14F-4D97-AF65-F5344CB8AC3E}">
        <p14:creationId xmlns:p14="http://schemas.microsoft.com/office/powerpoint/2010/main" val="272876158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F3B97B-202F-4D49-9E6C-EAD6C7EBDC1B}" type="slidenum">
              <a:rPr lang="en-US" altLang="en-US"/>
              <a:pPr>
                <a:defRPr/>
              </a:pPr>
              <a:t>‹#›</a:t>
            </a:fld>
            <a:endParaRPr lang="en-US" altLang="en-US"/>
          </a:p>
        </p:txBody>
      </p:sp>
    </p:spTree>
    <p:extLst>
      <p:ext uri="{BB962C8B-B14F-4D97-AF65-F5344CB8AC3E}">
        <p14:creationId xmlns:p14="http://schemas.microsoft.com/office/powerpoint/2010/main" val="1633514641"/>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en-US"/>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4662362" y="533400"/>
            <a:ext cx="3948238" cy="37592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4"/>
          </p:nvPr>
        </p:nvSpPr>
        <p:spPr/>
        <p:txBody>
          <a:bodyPr/>
          <a:lstStyle>
            <a:lvl1pPr>
              <a:defRPr/>
            </a:lvl1pPr>
          </a:lstStyle>
          <a:p>
            <a:pPr>
              <a:defRPr/>
            </a:pPr>
            <a:endParaRPr lang="en-US"/>
          </a:p>
        </p:txBody>
      </p:sp>
      <p:sp>
        <p:nvSpPr>
          <p:cNvPr id="6" name="Footer Placeholder 5"/>
          <p:cNvSpPr>
            <a:spLocks noGrp="1"/>
          </p:cNvSpPr>
          <p:nvPr>
            <p:ph type="ftr" sz="quarter" idx="15"/>
          </p:nvPr>
        </p:nvSpPr>
        <p:spPr/>
        <p:txBody>
          <a:bodyPr/>
          <a:lstStyle>
            <a:lvl1pPr>
              <a:defRPr/>
            </a:lvl1pPr>
          </a:lstStyle>
          <a:p>
            <a:pPr>
              <a:defRPr/>
            </a:pPr>
            <a:endParaRPr lang="en-US"/>
          </a:p>
        </p:txBody>
      </p:sp>
      <p:sp>
        <p:nvSpPr>
          <p:cNvPr id="7" name="Slide Number Placeholder 6"/>
          <p:cNvSpPr>
            <a:spLocks noGrp="1"/>
          </p:cNvSpPr>
          <p:nvPr>
            <p:ph type="sldNum" sz="quarter" idx="16"/>
          </p:nvPr>
        </p:nvSpPr>
        <p:spPr/>
        <p:txBody>
          <a:bodyPr/>
          <a:lstStyle>
            <a:lvl1pPr>
              <a:defRPr/>
            </a:lvl1pPr>
          </a:lstStyle>
          <a:p>
            <a:pPr>
              <a:defRPr/>
            </a:pPr>
            <a:fld id="{75502BEE-96ED-457D-B448-E03A7F7BB3FF}" type="slidenum">
              <a:rPr lang="en-US" altLang="en-US"/>
              <a:pPr>
                <a:defRPr/>
              </a:pPr>
              <a:t>‹#›</a:t>
            </a:fld>
            <a:endParaRPr lang="en-US" altLang="en-US"/>
          </a:p>
        </p:txBody>
      </p:sp>
    </p:spTree>
    <p:extLst>
      <p:ext uri="{BB962C8B-B14F-4D97-AF65-F5344CB8AC3E}">
        <p14:creationId xmlns:p14="http://schemas.microsoft.com/office/powerpoint/2010/main" val="4031482777"/>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AB7BFF91-66E4-46BB-AA7C-562D9C90726B}" type="slidenum">
              <a:rPr lang="en-US" altLang="en-US"/>
              <a:pPr>
                <a:defRPr/>
              </a:pPr>
              <a:t>‹#›</a:t>
            </a:fld>
            <a:endParaRPr lang="en-US" altLang="en-US"/>
          </a:p>
        </p:txBody>
      </p:sp>
    </p:spTree>
    <p:extLst>
      <p:ext uri="{BB962C8B-B14F-4D97-AF65-F5344CB8AC3E}">
        <p14:creationId xmlns:p14="http://schemas.microsoft.com/office/powerpoint/2010/main" val="2265780195"/>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35F146E-6446-4AA2-BDA4-8E90DA652CC7}" type="slidenum">
              <a:rPr lang="en-US" altLang="en-US"/>
              <a:pPr>
                <a:defRPr/>
              </a:pPr>
              <a:t>‹#›</a:t>
            </a:fld>
            <a:endParaRPr lang="en-US" altLang="en-US"/>
          </a:p>
        </p:txBody>
      </p:sp>
    </p:spTree>
    <p:extLst>
      <p:ext uri="{BB962C8B-B14F-4D97-AF65-F5344CB8AC3E}">
        <p14:creationId xmlns:p14="http://schemas.microsoft.com/office/powerpoint/2010/main" val="901773290"/>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8E2851A3-AB9D-4CA5-A1BA-98857A4322CB}" type="slidenum">
              <a:rPr lang="en-US" altLang="en-US"/>
              <a:pPr>
                <a:defRPr/>
              </a:pPr>
              <a:t>‹#›</a:t>
            </a:fld>
            <a:endParaRPr lang="en-US" altLang="en-US"/>
          </a:p>
        </p:txBody>
      </p:sp>
    </p:spTree>
    <p:extLst>
      <p:ext uri="{BB962C8B-B14F-4D97-AF65-F5344CB8AC3E}">
        <p14:creationId xmlns:p14="http://schemas.microsoft.com/office/powerpoint/2010/main" val="3763050136"/>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D56D065-5D52-4461-BD9E-94877760326C}" type="slidenum">
              <a:rPr lang="en-US" altLang="en-US"/>
              <a:pPr>
                <a:defRPr/>
              </a:pPr>
              <a:t>‹#›</a:t>
            </a:fld>
            <a:endParaRPr lang="en-US" altLang="en-US"/>
          </a:p>
        </p:txBody>
      </p:sp>
    </p:spTree>
    <p:extLst>
      <p:ext uri="{BB962C8B-B14F-4D97-AF65-F5344CB8AC3E}">
        <p14:creationId xmlns:p14="http://schemas.microsoft.com/office/powerpoint/2010/main" val="2186958051"/>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lstStyle>
            <a:lvl1pPr algn="l">
              <a:defRPr sz="2400"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4"/>
          </p:nvPr>
        </p:nvSpPr>
        <p:spPr/>
        <p:txBody>
          <a:bodyPr/>
          <a:lstStyle>
            <a:lvl1pPr>
              <a:defRPr/>
            </a:lvl1pPr>
          </a:lstStyle>
          <a:p>
            <a:pPr>
              <a:defRPr/>
            </a:pPr>
            <a:endParaRPr lang="en-US"/>
          </a:p>
        </p:txBody>
      </p:sp>
      <p:sp>
        <p:nvSpPr>
          <p:cNvPr id="6" name="Footer Placeholder 5"/>
          <p:cNvSpPr>
            <a:spLocks noGrp="1"/>
          </p:cNvSpPr>
          <p:nvPr>
            <p:ph type="ftr" sz="quarter" idx="15"/>
          </p:nvPr>
        </p:nvSpPr>
        <p:spPr/>
        <p:txBody>
          <a:bodyPr/>
          <a:lstStyle>
            <a:lvl1pPr>
              <a:defRPr/>
            </a:lvl1pPr>
          </a:lstStyle>
          <a:p>
            <a:pPr>
              <a:defRPr/>
            </a:pPr>
            <a:endParaRPr lang="en-US"/>
          </a:p>
        </p:txBody>
      </p:sp>
      <p:sp>
        <p:nvSpPr>
          <p:cNvPr id="7" name="Slide Number Placeholder 6"/>
          <p:cNvSpPr>
            <a:spLocks noGrp="1"/>
          </p:cNvSpPr>
          <p:nvPr>
            <p:ph type="sldNum" sz="quarter" idx="16"/>
          </p:nvPr>
        </p:nvSpPr>
        <p:spPr/>
        <p:txBody>
          <a:bodyPr/>
          <a:lstStyle>
            <a:lvl1pPr>
              <a:defRPr/>
            </a:lvl1pPr>
          </a:lstStyle>
          <a:p>
            <a:pPr>
              <a:defRPr/>
            </a:pPr>
            <a:fld id="{27D3D8FA-DC2A-478D-BF01-4D38A0BD5AF9}" type="slidenum">
              <a:rPr lang="en-US" altLang="en-US"/>
              <a:pPr>
                <a:defRPr/>
              </a:pPr>
              <a:t>‹#›</a:t>
            </a:fld>
            <a:endParaRPr lang="en-US" altLang="en-US"/>
          </a:p>
        </p:txBody>
      </p:sp>
    </p:spTree>
    <p:extLst>
      <p:ext uri="{BB962C8B-B14F-4D97-AF65-F5344CB8AC3E}">
        <p14:creationId xmlns:p14="http://schemas.microsoft.com/office/powerpoint/2010/main" val="271736236"/>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DFFEE"/>
            </a:gs>
            <a:gs pos="74001">
              <a:srgbClr val="F0FF62"/>
            </a:gs>
            <a:gs pos="83000">
              <a:srgbClr val="F0FF62"/>
            </a:gs>
            <a:gs pos="100000">
              <a:srgbClr val="F5FF97"/>
            </a:gs>
          </a:gsLst>
          <a:lin ang="13500000" scaled="1"/>
        </a:gradFill>
        <a:effectLst/>
      </p:bgPr>
    </p:bg>
    <p:spTree>
      <p:nvGrpSpPr>
        <p:cNvPr id="1" name=""/>
        <p:cNvGrpSpPr/>
        <p:nvPr/>
      </p:nvGrpSpPr>
      <p:grpSpPr>
        <a:xfrm>
          <a:off x="0" y="0"/>
          <a:ext cx="0" cy="0"/>
          <a:chOff x="0" y="0"/>
          <a:chExt cx="0" cy="0"/>
        </a:xfrm>
      </p:grpSpPr>
      <p:grpSp>
        <p:nvGrpSpPr>
          <p:cNvPr id="2050" name="Group 6"/>
          <p:cNvGrpSpPr>
            <a:grpSpLocks/>
          </p:cNvGrpSpPr>
          <p:nvPr/>
        </p:nvGrpSpPr>
        <p:grpSpPr bwMode="auto">
          <a:xfrm>
            <a:off x="6670675" y="3894138"/>
            <a:ext cx="2470150" cy="2659062"/>
            <a:chOff x="6687077" y="3259666"/>
            <a:chExt cx="2981857" cy="3208867"/>
          </a:xfrm>
        </p:grpSpPr>
        <p:cxnSp>
          <p:nvCxnSpPr>
            <p:cNvPr id="8" name="Straight Connector 7"/>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788" cy="15240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533400" y="533400"/>
            <a:ext cx="6554788" cy="376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defRPr/>
            </a:pPr>
            <a:fld id="{BC6E9576-D82A-4F2C-A2C4-2B02846BB3F6}" type="datetimeFigureOut">
              <a:rPr lang="en-US"/>
              <a:pPr>
                <a:defRPr/>
              </a:pPr>
              <a:t>10/31/2018</a:t>
            </a:fld>
            <a:endParaRPr lang="en-US" dirty="0"/>
          </a:p>
        </p:txBody>
      </p:sp>
      <p:sp>
        <p:nvSpPr>
          <p:cNvPr id="5"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7773988" y="5578475"/>
            <a:ext cx="857250"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a:defRPr/>
            </a:pPr>
            <a:fld id="{DCE2080F-CCD1-42F0-882A-CEC483E78E6E}"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5395" r:id="rId1"/>
    <p:sldLayoutId id="2147485396" r:id="rId2"/>
    <p:sldLayoutId id="2147485397" r:id="rId3"/>
    <p:sldLayoutId id="2147485398" r:id="rId4"/>
    <p:sldLayoutId id="2147485399" r:id="rId5"/>
    <p:sldLayoutId id="2147485400" r:id="rId6"/>
    <p:sldLayoutId id="2147485401" r:id="rId7"/>
    <p:sldLayoutId id="2147485402" r:id="rId8"/>
    <p:sldLayoutId id="2147485403" r:id="rId9"/>
    <p:sldLayoutId id="2147485376" r:id="rId10"/>
    <p:sldLayoutId id="2147485377" r:id="rId11"/>
    <p:sldLayoutId id="2147485404" r:id="rId12"/>
    <p:sldLayoutId id="2147485378" r:id="rId13"/>
    <p:sldLayoutId id="2147485405" r:id="rId14"/>
    <p:sldLayoutId id="2147485379" r:id="rId15"/>
    <p:sldLayoutId id="2147485406" r:id="rId16"/>
    <p:sldLayoutId id="2147485407" r:id="rId17"/>
  </p:sldLayoutIdLst>
  <p:transition spd="slow">
    <p:randomBar dir="vert"/>
  </p:transition>
  <p:timing>
    <p:tnLst>
      <p:par>
        <p:cTn id="1" dur="indefinite" restart="never" nodeType="tmRoot"/>
      </p:par>
    </p:tnLst>
  </p:timing>
  <p:txStyles>
    <p:title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ndara" panose="020E0502030303020204" pitchFamily="34" charset="0"/>
        </a:defRPr>
      </a:lvl2pPr>
      <a:lvl3pPr algn="l" defTabSz="457200" rtl="0" eaLnBrk="0" fontAlgn="base" hangingPunct="0">
        <a:spcBef>
          <a:spcPct val="0"/>
        </a:spcBef>
        <a:spcAft>
          <a:spcPct val="0"/>
        </a:spcAft>
        <a:defRPr sz="3200">
          <a:solidFill>
            <a:schemeClr val="tx1"/>
          </a:solidFill>
          <a:latin typeface="Candara" panose="020E0502030303020204" pitchFamily="34" charset="0"/>
        </a:defRPr>
      </a:lvl3pPr>
      <a:lvl4pPr algn="l" defTabSz="457200" rtl="0" eaLnBrk="0" fontAlgn="base" hangingPunct="0">
        <a:spcBef>
          <a:spcPct val="0"/>
        </a:spcBef>
        <a:spcAft>
          <a:spcPct val="0"/>
        </a:spcAft>
        <a:defRPr sz="3200">
          <a:solidFill>
            <a:schemeClr val="tx1"/>
          </a:solidFill>
          <a:latin typeface="Candara" panose="020E0502030303020204" pitchFamily="34" charset="0"/>
        </a:defRPr>
      </a:lvl4pPr>
      <a:lvl5pPr algn="l" defTabSz="457200" rtl="0" eaLnBrk="0" fontAlgn="base" hangingPunct="0">
        <a:spcBef>
          <a:spcPct val="0"/>
        </a:spcBef>
        <a:spcAft>
          <a:spcPct val="0"/>
        </a:spcAft>
        <a:defRPr sz="3200">
          <a:solidFill>
            <a:schemeClr val="tx1"/>
          </a:solidFill>
          <a:latin typeface="Candara" panose="020E0502030303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68370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68370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68370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68370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68370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lausd.wistia.com/medias/0hjsef9fey"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lausd.wistia.com/medias/cppwg1625z"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ethics.lausd.net/" TargetMode="External"/><Relationship Id="rId2" Type="http://schemas.openxmlformats.org/officeDocument/2006/relationships/hyperlink" Target="http://achieve.lausd.net/Page/3048"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achieve.lausd.net/Page/3494"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achieve.lausd.net/ithr"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p:nvPr>
        </p:nvSpPr>
        <p:spPr>
          <a:xfrm>
            <a:off x="1981200" y="457200"/>
            <a:ext cx="5105400" cy="1066800"/>
          </a:xfrm>
        </p:spPr>
        <p:txBody>
          <a:bodyPr/>
          <a:lstStyle/>
          <a:p>
            <a:pPr algn="ctr" eaLnBrk="1" fontAlgn="auto" hangingPunct="1">
              <a:spcAft>
                <a:spcPts val="0"/>
              </a:spcAft>
              <a:defRPr/>
            </a:pPr>
            <a:r>
              <a:rPr lang="en-US" altLang="en-US" sz="3200" dirty="0">
                <a:solidFill>
                  <a:schemeClr val="accent6">
                    <a:lumMod val="75000"/>
                  </a:schemeClr>
                </a:solidFill>
                <a:ea typeface="ＭＳ Ｐゴシック" panose="020B0600070205080204" pitchFamily="34" charset="-128"/>
              </a:rPr>
              <a:t>Los Angeles Unified School District </a:t>
            </a:r>
          </a:p>
        </p:txBody>
      </p:sp>
      <p:sp>
        <p:nvSpPr>
          <p:cNvPr id="3074" name="Text Placeholder 8"/>
          <p:cNvSpPr>
            <a:spLocks noGrp="1"/>
          </p:cNvSpPr>
          <p:nvPr>
            <p:ph type="body" sz="half" idx="2"/>
          </p:nvPr>
        </p:nvSpPr>
        <p:spPr>
          <a:xfrm>
            <a:off x="750888" y="1524000"/>
            <a:ext cx="7848600" cy="4953000"/>
          </a:xfrm>
        </p:spPr>
        <p:txBody>
          <a:bodyPr rtlCol="0">
            <a:normAutofit lnSpcReduction="10000"/>
          </a:bodyPr>
          <a:lstStyle/>
          <a:p>
            <a:pPr algn="ctr" eaLnBrk="1" fontAlgn="auto" hangingPunct="1">
              <a:defRPr/>
            </a:pPr>
            <a:endParaRPr lang="en-US" altLang="en-US" sz="2400" b="1" dirty="0">
              <a:solidFill>
                <a:schemeClr val="accent6">
                  <a:lumMod val="75000"/>
                </a:schemeClr>
              </a:solidFill>
              <a:effectLst>
                <a:outerShdw blurRad="38100" dist="38100" dir="2700000" algn="tl">
                  <a:srgbClr val="000000">
                    <a:alpha val="43137"/>
                  </a:srgbClr>
                </a:outerShdw>
              </a:effectLst>
              <a:ea typeface="ＭＳ Ｐゴシック" pitchFamily="34" charset="-128"/>
            </a:endParaRPr>
          </a:p>
          <a:p>
            <a:pPr algn="ctr" eaLnBrk="1" fontAlgn="auto" hangingPunct="1">
              <a:defRPr/>
            </a:pPr>
            <a:r>
              <a:rPr lang="en-US" altLang="en-US" sz="3200" b="1" dirty="0">
                <a:solidFill>
                  <a:schemeClr val="accent6">
                    <a:lumMod val="75000"/>
                  </a:schemeClr>
                </a:solidFill>
                <a:ea typeface="ＭＳ Ｐゴシック" pitchFamily="34" charset="-128"/>
              </a:rPr>
              <a:t>Administrator Certification </a:t>
            </a:r>
          </a:p>
          <a:p>
            <a:pPr algn="ctr" eaLnBrk="1" fontAlgn="auto" hangingPunct="1">
              <a:defRPr/>
            </a:pPr>
            <a:r>
              <a:rPr lang="en-US" altLang="en-US" sz="3200" b="1" dirty="0" smtClean="0">
                <a:solidFill>
                  <a:schemeClr val="accent6">
                    <a:lumMod val="75000"/>
                  </a:schemeClr>
                </a:solidFill>
                <a:ea typeface="ＭＳ Ｐゴシック" pitchFamily="34" charset="-128"/>
              </a:rPr>
              <a:t>Fall 2018</a:t>
            </a:r>
            <a:endParaRPr lang="en-US" altLang="en-US" sz="3200" b="1" dirty="0">
              <a:solidFill>
                <a:schemeClr val="accent6">
                  <a:lumMod val="75000"/>
                </a:schemeClr>
              </a:solidFill>
              <a:ea typeface="ＭＳ Ｐゴシック" pitchFamily="34" charset="-128"/>
            </a:endParaRPr>
          </a:p>
          <a:p>
            <a:pPr algn="ctr" eaLnBrk="1" fontAlgn="auto" hangingPunct="1">
              <a:defRPr/>
            </a:pPr>
            <a:endParaRPr lang="en-US" altLang="en-US" sz="1500" b="1" dirty="0">
              <a:solidFill>
                <a:schemeClr val="accent6">
                  <a:lumMod val="75000"/>
                </a:schemeClr>
              </a:solidFill>
              <a:ea typeface="ＭＳ Ｐゴシック" pitchFamily="34" charset="-128"/>
            </a:endParaRPr>
          </a:p>
          <a:p>
            <a:pPr algn="ctr" eaLnBrk="1" fontAlgn="auto" hangingPunct="1">
              <a:defRPr/>
            </a:pPr>
            <a:r>
              <a:rPr lang="en-US" altLang="en-US" sz="2000" b="1" dirty="0" smtClean="0">
                <a:solidFill>
                  <a:schemeClr val="accent6">
                    <a:lumMod val="75000"/>
                  </a:schemeClr>
                </a:solidFill>
                <a:ea typeface="ＭＳ Ｐゴシック" pitchFamily="34" charset="-128"/>
              </a:rPr>
              <a:t>Annual District Policy/Procedure Training Presented </a:t>
            </a:r>
            <a:r>
              <a:rPr lang="en-US" altLang="en-US" sz="2000" b="1" dirty="0">
                <a:solidFill>
                  <a:schemeClr val="accent6">
                    <a:lumMod val="75000"/>
                  </a:schemeClr>
                </a:solidFill>
                <a:ea typeface="ＭＳ Ｐゴシック" pitchFamily="34" charset="-128"/>
              </a:rPr>
              <a:t>by the </a:t>
            </a:r>
          </a:p>
          <a:p>
            <a:pPr algn="ctr" eaLnBrk="1" fontAlgn="auto" hangingPunct="1">
              <a:defRPr/>
            </a:pPr>
            <a:r>
              <a:rPr lang="en-US" altLang="en-US" sz="2000" b="1" dirty="0">
                <a:solidFill>
                  <a:schemeClr val="accent6">
                    <a:lumMod val="75000"/>
                  </a:schemeClr>
                </a:solidFill>
                <a:ea typeface="ＭＳ Ｐゴシック" pitchFamily="34" charset="-128"/>
              </a:rPr>
              <a:t>Information Technology Human Resources Unit</a:t>
            </a:r>
          </a:p>
          <a:p>
            <a:pPr algn="ctr" eaLnBrk="1" fontAlgn="auto" hangingPunct="1">
              <a:defRPr/>
            </a:pPr>
            <a:endParaRPr lang="en-US" altLang="en-US" sz="2000" b="1" dirty="0" smtClean="0">
              <a:solidFill>
                <a:schemeClr val="accent6">
                  <a:lumMod val="75000"/>
                </a:schemeClr>
              </a:solidFill>
              <a:ea typeface="ＭＳ Ｐゴシック" pitchFamily="34" charset="-128"/>
            </a:endParaRPr>
          </a:p>
          <a:p>
            <a:pPr algn="ctr" eaLnBrk="1" fontAlgn="auto" hangingPunct="1">
              <a:defRPr/>
            </a:pPr>
            <a:r>
              <a:rPr lang="en-US" altLang="en-US" sz="2000" b="1" dirty="0" smtClean="0">
                <a:solidFill>
                  <a:schemeClr val="accent6">
                    <a:lumMod val="75000"/>
                  </a:schemeClr>
                </a:solidFill>
                <a:ea typeface="ＭＳ Ｐゴシック" pitchFamily="34" charset="-128"/>
              </a:rPr>
              <a:t>Lionel </a:t>
            </a:r>
            <a:r>
              <a:rPr lang="en-US" altLang="en-US" sz="2000" b="1" dirty="0">
                <a:solidFill>
                  <a:schemeClr val="accent6">
                    <a:lumMod val="75000"/>
                  </a:schemeClr>
                </a:solidFill>
                <a:ea typeface="ＭＳ Ｐゴシック" pitchFamily="34" charset="-128"/>
              </a:rPr>
              <a:t>Barreda, Sr. Human Resources Rep</a:t>
            </a:r>
          </a:p>
          <a:p>
            <a:pPr algn="ctr" eaLnBrk="1" fontAlgn="auto" hangingPunct="1">
              <a:defRPr/>
            </a:pPr>
            <a:r>
              <a:rPr lang="en-US" altLang="en-US" sz="2000" b="1" dirty="0" smtClean="0">
                <a:solidFill>
                  <a:schemeClr val="accent6">
                    <a:lumMod val="75000"/>
                  </a:schemeClr>
                </a:solidFill>
                <a:ea typeface="ＭＳ Ｐゴシック" pitchFamily="34" charset="-128"/>
              </a:rPr>
              <a:t>Carly Ntoya, </a:t>
            </a:r>
            <a:r>
              <a:rPr lang="en-US" altLang="en-US" sz="2000" b="1" dirty="0">
                <a:solidFill>
                  <a:schemeClr val="accent6">
                    <a:lumMod val="75000"/>
                  </a:schemeClr>
                </a:solidFill>
                <a:ea typeface="ＭＳ Ｐゴシック" pitchFamily="34" charset="-128"/>
              </a:rPr>
              <a:t>Division HR Administrator</a:t>
            </a:r>
          </a:p>
          <a:p>
            <a:pPr algn="ctr" eaLnBrk="1" fontAlgn="auto" hangingPunct="1">
              <a:defRPr/>
            </a:pPr>
            <a:endParaRPr lang="en-US" altLang="en-US" sz="2000" b="1" dirty="0" smtClean="0">
              <a:solidFill>
                <a:srgbClr val="FF0000"/>
              </a:solidFill>
              <a:effectLst>
                <a:outerShdw blurRad="38100" dist="38100" dir="2700000" algn="tl">
                  <a:srgbClr val="000000">
                    <a:alpha val="43137"/>
                  </a:srgbClr>
                </a:outerShdw>
              </a:effectLst>
              <a:ea typeface="ＭＳ Ｐゴシック" pitchFamily="34" charset="-128"/>
            </a:endParaRPr>
          </a:p>
          <a:p>
            <a:pPr algn="ctr" eaLnBrk="1" fontAlgn="auto" hangingPunct="1">
              <a:defRPr/>
            </a:pPr>
            <a:r>
              <a:rPr lang="en-US" altLang="en-US" sz="2000" b="1" dirty="0" smtClean="0">
                <a:solidFill>
                  <a:srgbClr val="FF0000"/>
                </a:solidFill>
                <a:ea typeface="ＭＳ Ｐゴシック" pitchFamily="34" charset="-128"/>
              </a:rPr>
              <a:t>ITD </a:t>
            </a:r>
            <a:r>
              <a:rPr lang="en-US" altLang="en-US" sz="2000" b="1" dirty="0">
                <a:solidFill>
                  <a:srgbClr val="FF0000"/>
                </a:solidFill>
                <a:ea typeface="ＭＳ Ｐゴシック" pitchFamily="34" charset="-128"/>
              </a:rPr>
              <a:t>HR Web Site: </a:t>
            </a:r>
            <a:r>
              <a:rPr lang="en-US" altLang="en-US" sz="2000" b="1" u="sng" dirty="0">
                <a:solidFill>
                  <a:srgbClr val="FF0000"/>
                </a:solidFill>
                <a:ea typeface="ＭＳ Ｐゴシック" pitchFamily="34" charset="-128"/>
              </a:rPr>
              <a:t>achieve.lausd.net/</a:t>
            </a:r>
            <a:r>
              <a:rPr lang="en-US" altLang="en-US" sz="2000" b="1" u="sng" dirty="0" err="1">
                <a:solidFill>
                  <a:srgbClr val="FF0000"/>
                </a:solidFill>
                <a:ea typeface="ＭＳ Ｐゴシック" pitchFamily="34" charset="-128"/>
              </a:rPr>
              <a:t>ithr</a:t>
            </a:r>
            <a:endParaRPr lang="en-US" altLang="en-US" sz="2000" b="1" u="sng" dirty="0">
              <a:solidFill>
                <a:srgbClr val="FF0000"/>
              </a:solidFill>
              <a:ea typeface="ＭＳ Ｐゴシック" pitchFamily="34" charset="-128"/>
            </a:endParaRPr>
          </a:p>
          <a:p>
            <a:pPr algn="ctr" eaLnBrk="1" fontAlgn="auto" hangingPunct="1">
              <a:defRPr/>
            </a:pPr>
            <a:endParaRPr lang="en-US" altLang="en-US" sz="2000" b="1" dirty="0">
              <a:solidFill>
                <a:srgbClr val="002060"/>
              </a:solidFill>
              <a:effectLst>
                <a:outerShdw blurRad="38100" dist="38100" dir="2700000" algn="tl">
                  <a:srgbClr val="000000">
                    <a:alpha val="43137"/>
                  </a:srgbClr>
                </a:outerShdw>
              </a:effectLst>
              <a:ea typeface="ＭＳ Ｐゴシック" pitchFamily="34" charset="-128"/>
            </a:endParaRPr>
          </a:p>
        </p:txBody>
      </p:sp>
      <p:sp>
        <p:nvSpPr>
          <p:cNvPr id="33796" name="Slide Number Placehold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AB6981-A705-47B5-A376-0AED198549CC}" type="slidenum">
              <a:rPr lang="en-US" altLang="en-US" smtClean="0">
                <a:latin typeface="Verdana" panose="020B0604030504040204" pitchFamily="34" charset="0"/>
              </a:rPr>
              <a:pPr/>
              <a:t>1</a:t>
            </a:fld>
            <a:endParaRPr lang="en-US" altLang="en-US" smtClean="0">
              <a:latin typeface="Verdana" panose="020B0604030504040204" pitchFamily="34" charset="0"/>
            </a:endParaRPr>
          </a:p>
        </p:txBody>
      </p:sp>
    </p:spTree>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381000" y="609600"/>
            <a:ext cx="8305800" cy="838200"/>
          </a:xfrm>
        </p:spPr>
        <p:txBody>
          <a:bodyPr>
            <a:normAutofit fontScale="90000"/>
          </a:bodyPr>
          <a:lstStyle/>
          <a:p>
            <a:pPr eaLnBrk="1" fontAlgn="auto" hangingPunct="1">
              <a:spcAft>
                <a:spcPts val="0"/>
              </a:spcAft>
              <a:defRPr/>
            </a:pPr>
            <a:r>
              <a:rPr lang="en-US" altLang="en-US" sz="2400" b="1" dirty="0">
                <a:solidFill>
                  <a:schemeClr val="bg1"/>
                </a:solidFill>
                <a:ea typeface="ＭＳ Ｐゴシック" panose="020B0600070205080204" pitchFamily="34" charset="-128"/>
              </a:rPr>
              <a:t>All incidents must meet the impact criteria of bullying to be considered as such: </a:t>
            </a:r>
            <a:r>
              <a:rPr lang="en-US" altLang="en-US" b="1" dirty="0">
                <a:ea typeface="ＭＳ Ｐゴシック" panose="020B0600070205080204" pitchFamily="34" charset="-128"/>
              </a:rPr>
              <a:t/>
            </a:r>
            <a:br>
              <a:rPr lang="en-US" altLang="en-US" b="1" dirty="0">
                <a:ea typeface="ＭＳ Ｐゴシック" panose="020B0600070205080204" pitchFamily="34" charset="-128"/>
              </a:rPr>
            </a:br>
            <a:endParaRPr lang="en-US" altLang="en-US" dirty="0">
              <a:ea typeface="ＭＳ Ｐゴシック" panose="020B0600070205080204" pitchFamily="34" charset="-128"/>
            </a:endParaRPr>
          </a:p>
        </p:txBody>
      </p:sp>
      <p:sp>
        <p:nvSpPr>
          <p:cNvPr id="3" name="Content Placeholder 2"/>
          <p:cNvSpPr>
            <a:spLocks noGrp="1"/>
          </p:cNvSpPr>
          <p:nvPr>
            <p:ph idx="1"/>
          </p:nvPr>
        </p:nvSpPr>
        <p:spPr>
          <a:xfrm>
            <a:off x="381000" y="1371600"/>
            <a:ext cx="8305800" cy="5029200"/>
          </a:xfrm>
        </p:spPr>
        <p:txBody>
          <a:bodyPr rtlCol="0">
            <a:normAutofit/>
          </a:bodyPr>
          <a:lstStyle/>
          <a:p>
            <a:pPr marL="0" indent="0" eaLnBrk="1" fontAlgn="auto" hangingPunct="1">
              <a:buFontTx/>
              <a:buNone/>
              <a:defRPr/>
            </a:pPr>
            <a:r>
              <a:rPr lang="en-US" dirty="0">
                <a:solidFill>
                  <a:schemeClr val="bg1"/>
                </a:solidFill>
              </a:rPr>
              <a:t>A. </a:t>
            </a:r>
            <a:r>
              <a:rPr lang="en-US" b="1" dirty="0">
                <a:solidFill>
                  <a:srgbClr val="FF0000"/>
                </a:solidFill>
              </a:rPr>
              <a:t>Cyberbullying is committed by means of </a:t>
            </a:r>
            <a:r>
              <a:rPr lang="en-US" b="1" dirty="0" smtClean="0">
                <a:solidFill>
                  <a:srgbClr val="FF0000"/>
                </a:solidFill>
              </a:rPr>
              <a:t>any </a:t>
            </a:r>
            <a:r>
              <a:rPr lang="en-US" b="1" dirty="0">
                <a:solidFill>
                  <a:srgbClr val="FF0000"/>
                </a:solidFill>
              </a:rPr>
              <a:t>electronic communication device</a:t>
            </a:r>
            <a:r>
              <a:rPr lang="en-US" dirty="0">
                <a:solidFill>
                  <a:schemeClr val="bg1"/>
                </a:solidFill>
              </a:rPr>
              <a:t>, such as a cellular phone, computer, or tablet and </a:t>
            </a:r>
            <a:r>
              <a:rPr lang="en-US" b="1" u="sng" dirty="0">
                <a:solidFill>
                  <a:srgbClr val="FF0000"/>
                </a:solidFill>
              </a:rPr>
              <a:t>may include messages, texts, sounds, images, posts on social network, Internet websites, and the creation of false profiles or credible impersonations of another actual person without their consent </a:t>
            </a:r>
            <a:r>
              <a:rPr lang="en-US" dirty="0">
                <a:solidFill>
                  <a:schemeClr val="bg1"/>
                </a:solidFill>
              </a:rPr>
              <a:t>(CA Ed. Code § 32261 (a-g), CA Penal Code §§ 528.5 – 529). </a:t>
            </a:r>
          </a:p>
          <a:p>
            <a:pPr marL="0" indent="0" eaLnBrk="1" fontAlgn="auto" hangingPunct="1">
              <a:buFontTx/>
              <a:buNone/>
              <a:defRPr/>
            </a:pPr>
            <a:r>
              <a:rPr lang="en-US" dirty="0">
                <a:solidFill>
                  <a:schemeClr val="bg1"/>
                </a:solidFill>
              </a:rPr>
              <a:t>B. </a:t>
            </a:r>
            <a:r>
              <a:rPr lang="en-US" b="1" dirty="0">
                <a:solidFill>
                  <a:schemeClr val="bg1"/>
                </a:solidFill>
              </a:rPr>
              <a:t>Physical bullying </a:t>
            </a:r>
            <a:r>
              <a:rPr lang="en-US" b="1" dirty="0" smtClean="0">
                <a:solidFill>
                  <a:schemeClr val="bg1"/>
                </a:solidFill>
              </a:rPr>
              <a:t>includes the </a:t>
            </a:r>
            <a:r>
              <a:rPr lang="en-US" dirty="0">
                <a:solidFill>
                  <a:schemeClr val="bg1"/>
                </a:solidFill>
              </a:rPr>
              <a:t>intentional, unwelcome acts of beating, biting, fighting, hitting, kicking, poking, punching, pushing, shoving, spitting and tripping. </a:t>
            </a:r>
          </a:p>
          <a:p>
            <a:pPr marL="0" indent="0" eaLnBrk="1" fontAlgn="auto" hangingPunct="1">
              <a:buFontTx/>
              <a:buNone/>
              <a:defRPr/>
            </a:pPr>
            <a:r>
              <a:rPr lang="en-US" dirty="0">
                <a:solidFill>
                  <a:schemeClr val="bg1"/>
                </a:solidFill>
              </a:rPr>
              <a:t>C. </a:t>
            </a:r>
            <a:r>
              <a:rPr lang="en-US" b="1" dirty="0">
                <a:solidFill>
                  <a:schemeClr val="bg1"/>
                </a:solidFill>
              </a:rPr>
              <a:t>Social or relational bullying </a:t>
            </a:r>
            <a:r>
              <a:rPr lang="en-US" b="1" dirty="0" smtClean="0">
                <a:solidFill>
                  <a:schemeClr val="bg1"/>
                </a:solidFill>
              </a:rPr>
              <a:t>include: </a:t>
            </a:r>
            <a:r>
              <a:rPr lang="en-US" dirty="0" smtClean="0">
                <a:solidFill>
                  <a:schemeClr val="bg1"/>
                </a:solidFill>
              </a:rPr>
              <a:t>spreading </a:t>
            </a:r>
            <a:r>
              <a:rPr lang="en-US" dirty="0">
                <a:solidFill>
                  <a:schemeClr val="bg1"/>
                </a:solidFill>
              </a:rPr>
              <a:t>rumors, manipulating relationships, exclusion, blackmailing, isolating, rejecting, using peer pressure and ranking personal characteristics</a:t>
            </a:r>
            <a:r>
              <a:rPr lang="en-US" dirty="0">
                <a:solidFill>
                  <a:srgbClr val="251074"/>
                </a:solidFill>
              </a:rPr>
              <a:t>. </a:t>
            </a:r>
          </a:p>
          <a:p>
            <a:pPr eaLnBrk="1" fontAlgn="auto" hangingPunct="1">
              <a:defRPr/>
            </a:pPr>
            <a:endParaRPr lang="en-US" dirty="0">
              <a:solidFill>
                <a:schemeClr val="bg2">
                  <a:lumMod val="50000"/>
                </a:schemeClr>
              </a:solidFill>
            </a:endParaRPr>
          </a:p>
        </p:txBody>
      </p:sp>
      <p:sp>
        <p:nvSpPr>
          <p:cNvPr id="471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75DB43A-48F8-4A1C-9A0D-5CDA748337B2}" type="slidenum">
              <a:rPr lang="en-US" altLang="en-US" smtClean="0">
                <a:latin typeface="Verdana" panose="020B0604030504040204" pitchFamily="34" charset="0"/>
              </a:rPr>
              <a:pPr/>
              <a:t>10</a:t>
            </a:fld>
            <a:endParaRPr lang="en-US" altLang="en-US" smtClean="0">
              <a:latin typeface="Verdana" panose="020B0604030504040204" pitchFamily="34" charset="0"/>
            </a:endParaRPr>
          </a:p>
        </p:txBody>
      </p:sp>
    </p:spTree>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81000" y="152400"/>
            <a:ext cx="8305800" cy="609600"/>
          </a:xfrm>
        </p:spPr>
        <p:txBody>
          <a:bodyPr>
            <a:normAutofit/>
          </a:bodyPr>
          <a:lstStyle/>
          <a:p>
            <a:pPr algn="ctr" eaLnBrk="1" fontAlgn="auto" hangingPunct="1">
              <a:spcAft>
                <a:spcPts val="0"/>
              </a:spcAft>
              <a:defRPr/>
            </a:pPr>
            <a:r>
              <a:rPr lang="en-US" sz="2000" b="1" dirty="0">
                <a:solidFill>
                  <a:schemeClr val="bg1"/>
                </a:solidFill>
                <a:ea typeface="ＭＳ Ｐゴシック" pitchFamily="34" charset="-128"/>
              </a:rPr>
              <a:t>Bullying &amp; Hazing Policy  (BUL - 5212.2)</a:t>
            </a:r>
            <a:endParaRPr lang="en-US" sz="2000" b="1" u="sng" dirty="0">
              <a:solidFill>
                <a:schemeClr val="bg1"/>
              </a:solidFill>
              <a:ea typeface="ＭＳ Ｐゴシック" pitchFamily="34" charset="-128"/>
            </a:endParaRPr>
          </a:p>
        </p:txBody>
      </p:sp>
      <p:sp>
        <p:nvSpPr>
          <p:cNvPr id="2" name="Content Placeholder 1"/>
          <p:cNvSpPr>
            <a:spLocks noGrp="1"/>
          </p:cNvSpPr>
          <p:nvPr>
            <p:ph idx="1"/>
          </p:nvPr>
        </p:nvSpPr>
        <p:spPr>
          <a:xfrm>
            <a:off x="457200" y="533400"/>
            <a:ext cx="8305800" cy="6096000"/>
          </a:xfrm>
        </p:spPr>
        <p:txBody>
          <a:bodyPr rtlCol="0">
            <a:normAutofit/>
          </a:bodyPr>
          <a:lstStyle/>
          <a:p>
            <a:pPr eaLnBrk="1" fontAlgn="auto" hangingPunct="1">
              <a:defRPr/>
            </a:pPr>
            <a:endParaRPr lang="en-US" dirty="0">
              <a:solidFill>
                <a:schemeClr val="bg2">
                  <a:lumMod val="50000"/>
                </a:schemeClr>
              </a:solidFill>
            </a:endParaRPr>
          </a:p>
          <a:p>
            <a:pPr marL="0" indent="0" eaLnBrk="1" fontAlgn="auto" hangingPunct="1">
              <a:buFontTx/>
              <a:buNone/>
              <a:defRPr/>
            </a:pPr>
            <a:r>
              <a:rPr lang="en-US" sz="2200" b="1" dirty="0">
                <a:solidFill>
                  <a:schemeClr val="bg1"/>
                </a:solidFill>
              </a:rPr>
              <a:t>D. Verbal and non-verbal bullying </a:t>
            </a:r>
            <a:r>
              <a:rPr lang="en-US" sz="2200" b="1" dirty="0" smtClean="0">
                <a:solidFill>
                  <a:schemeClr val="bg1"/>
                </a:solidFill>
              </a:rPr>
              <a:t>include: </a:t>
            </a:r>
            <a:r>
              <a:rPr lang="en-US" sz="2200" dirty="0">
                <a:solidFill>
                  <a:schemeClr val="bg1"/>
                </a:solidFill>
              </a:rPr>
              <a:t>gossiping, making rude noises, name-calling, spreading rumors, hurtful teasing and threatening gestures. </a:t>
            </a:r>
          </a:p>
          <a:p>
            <a:pPr eaLnBrk="1" fontAlgn="auto" hangingPunct="1">
              <a:defRPr/>
            </a:pPr>
            <a:endParaRPr lang="en-US" sz="2200" dirty="0">
              <a:solidFill>
                <a:schemeClr val="bg2">
                  <a:lumMod val="50000"/>
                </a:schemeClr>
              </a:solidFill>
            </a:endParaRPr>
          </a:p>
          <a:p>
            <a:pPr marL="0" indent="0" eaLnBrk="1" fontAlgn="auto" hangingPunct="1">
              <a:buFontTx/>
              <a:buNone/>
              <a:defRPr/>
            </a:pPr>
            <a:r>
              <a:rPr lang="en-US" sz="2200" dirty="0">
                <a:solidFill>
                  <a:schemeClr val="bg1"/>
                </a:solidFill>
              </a:rPr>
              <a:t>E. Playful teasing is good-natured joking and name-calling among friends with the intention of </a:t>
            </a:r>
            <a:r>
              <a:rPr lang="en-US" sz="2200" i="1" dirty="0">
                <a:solidFill>
                  <a:schemeClr val="bg1"/>
                </a:solidFill>
              </a:rPr>
              <a:t>building closeness</a:t>
            </a:r>
            <a:r>
              <a:rPr lang="en-US" sz="2200" dirty="0">
                <a:solidFill>
                  <a:schemeClr val="bg1"/>
                </a:solidFill>
              </a:rPr>
              <a:t>. </a:t>
            </a:r>
            <a:r>
              <a:rPr lang="en-US" sz="2200" b="1" u="sng" dirty="0">
                <a:solidFill>
                  <a:srgbClr val="FF0000"/>
                </a:solidFill>
              </a:rPr>
              <a:t>By contrast, bullying is malicious teasing among individuals who are </a:t>
            </a:r>
            <a:r>
              <a:rPr lang="en-US" sz="2200" b="1" i="1" u="sng" dirty="0">
                <a:solidFill>
                  <a:srgbClr val="FF0000"/>
                </a:solidFill>
              </a:rPr>
              <a:t>not </a:t>
            </a:r>
            <a:r>
              <a:rPr lang="en-US" sz="2200" b="1" u="sng" dirty="0">
                <a:solidFill>
                  <a:srgbClr val="FF0000"/>
                </a:solidFill>
              </a:rPr>
              <a:t>friends with the intention of invoking harm, fear or humiliation. </a:t>
            </a:r>
            <a:r>
              <a:rPr lang="en-US" sz="2200" dirty="0">
                <a:solidFill>
                  <a:schemeClr val="bg1"/>
                </a:solidFill>
              </a:rPr>
              <a:t>Teasing may have the unintended outcome of invoking embarrassment, whereas in bullying, invoking embarrassment is the intended goal. </a:t>
            </a:r>
            <a:endParaRPr lang="en-US" sz="2200" dirty="0" smtClean="0">
              <a:solidFill>
                <a:schemeClr val="bg1"/>
              </a:solidFill>
            </a:endParaRPr>
          </a:p>
          <a:p>
            <a:pPr marL="0" indent="0" eaLnBrk="1" fontAlgn="auto" hangingPunct="1">
              <a:buFontTx/>
              <a:buNone/>
              <a:defRPr/>
            </a:pPr>
            <a:endParaRPr lang="en-US" sz="2200" b="1" u="sng" dirty="0">
              <a:solidFill>
                <a:schemeClr val="bg2">
                  <a:lumMod val="50000"/>
                </a:schemeClr>
              </a:solidFill>
            </a:endParaRPr>
          </a:p>
          <a:p>
            <a:pPr marL="0" indent="0" eaLnBrk="1" fontAlgn="auto" hangingPunct="1">
              <a:buFontTx/>
              <a:buNone/>
              <a:defRPr/>
            </a:pPr>
            <a:r>
              <a:rPr lang="en-US" sz="2200" b="1" u="sng" dirty="0" smtClean="0">
                <a:solidFill>
                  <a:srgbClr val="FF0000"/>
                </a:solidFill>
              </a:rPr>
              <a:t>Teasing </a:t>
            </a:r>
            <a:r>
              <a:rPr lang="en-US" sz="2200" b="1" u="sng" dirty="0">
                <a:solidFill>
                  <a:srgbClr val="FF0000"/>
                </a:solidFill>
              </a:rPr>
              <a:t>and bullying may appear similar, but the differentiating variables are the relationship between the parties and the intention of the perpetrators. </a:t>
            </a:r>
          </a:p>
          <a:p>
            <a:pPr eaLnBrk="1" fontAlgn="auto" hangingPunct="1">
              <a:defRPr/>
            </a:pPr>
            <a:endParaRPr lang="en-US" dirty="0">
              <a:solidFill>
                <a:schemeClr val="bg2">
                  <a:lumMod val="50000"/>
                </a:schemeClr>
              </a:solidFill>
            </a:endParaRPr>
          </a:p>
        </p:txBody>
      </p:sp>
      <p:sp>
        <p:nvSpPr>
          <p:cNvPr id="4813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0C5855-055F-46F1-BCF3-30003E5A3ACA}" type="slidenum">
              <a:rPr lang="en-US" altLang="en-US" smtClean="0">
                <a:latin typeface="Verdana" panose="020B0604030504040204" pitchFamily="34" charset="0"/>
              </a:rPr>
              <a:pPr/>
              <a:t>11</a:t>
            </a:fld>
            <a:endParaRPr lang="en-US" altLang="en-US" smtClean="0">
              <a:latin typeface="Verdana" panose="020B0604030504040204" pitchFamily="34" charset="0"/>
            </a:endParaRPr>
          </a:p>
        </p:txBody>
      </p:sp>
    </p:spTree>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381000" y="228600"/>
            <a:ext cx="8305800" cy="838200"/>
          </a:xfrm>
        </p:spPr>
        <p:txBody>
          <a:bodyPr>
            <a:normAutofit fontScale="90000"/>
          </a:bodyPr>
          <a:lstStyle/>
          <a:p>
            <a:pPr algn="ctr" eaLnBrk="1" fontAlgn="auto" hangingPunct="1">
              <a:spcAft>
                <a:spcPts val="0"/>
              </a:spcAft>
              <a:defRPr/>
            </a:pPr>
            <a:r>
              <a:rPr lang="en-US" altLang="en-US" dirty="0">
                <a:ea typeface="ＭＳ Ｐゴシック" panose="020B0600070205080204" pitchFamily="34" charset="-128"/>
              </a:rPr>
              <a:t/>
            </a:r>
            <a:br>
              <a:rPr lang="en-US" altLang="en-US" dirty="0">
                <a:ea typeface="ＭＳ Ｐゴシック" panose="020B0600070205080204" pitchFamily="34" charset="-128"/>
              </a:rPr>
            </a:br>
            <a:r>
              <a:rPr lang="en-US" altLang="en-US" b="1" dirty="0">
                <a:solidFill>
                  <a:schemeClr val="bg1"/>
                </a:solidFill>
                <a:ea typeface="ＭＳ Ｐゴシック" panose="020B0600070205080204" pitchFamily="34" charset="-128"/>
              </a:rPr>
              <a:t>STAFF RESPONSIBILITIES </a:t>
            </a:r>
            <a:r>
              <a:rPr lang="en-US" altLang="en-US" dirty="0">
                <a:solidFill>
                  <a:srgbClr val="251074"/>
                </a:solidFill>
                <a:ea typeface="ＭＳ Ｐゴシック" panose="020B0600070205080204" pitchFamily="34" charset="-128"/>
              </a:rPr>
              <a:t/>
            </a:r>
            <a:br>
              <a:rPr lang="en-US" altLang="en-US" dirty="0">
                <a:solidFill>
                  <a:srgbClr val="251074"/>
                </a:solidFill>
                <a:ea typeface="ＭＳ Ｐゴシック" panose="020B0600070205080204" pitchFamily="34" charset="-128"/>
              </a:rPr>
            </a:br>
            <a:r>
              <a:rPr lang="en-US" altLang="en-US" dirty="0">
                <a:ea typeface="ＭＳ Ｐゴシック" panose="020B0600070205080204" pitchFamily="34" charset="-128"/>
              </a:rPr>
              <a:t>	</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sp>
        <p:nvSpPr>
          <p:cNvPr id="3" name="Content Placeholder 2"/>
          <p:cNvSpPr>
            <a:spLocks noGrp="1"/>
          </p:cNvSpPr>
          <p:nvPr>
            <p:ph idx="1"/>
          </p:nvPr>
        </p:nvSpPr>
        <p:spPr>
          <a:xfrm>
            <a:off x="381000" y="685800"/>
            <a:ext cx="8305800" cy="5638800"/>
          </a:xfrm>
        </p:spPr>
        <p:txBody>
          <a:bodyPr rtlCol="0">
            <a:normAutofit/>
          </a:bodyPr>
          <a:lstStyle/>
          <a:p>
            <a:pPr marL="0" indent="0" eaLnBrk="1" fontAlgn="auto" hangingPunct="1">
              <a:buFontTx/>
              <a:buNone/>
              <a:defRPr/>
            </a:pPr>
            <a:endParaRPr lang="en-US" dirty="0">
              <a:solidFill>
                <a:schemeClr val="bg2">
                  <a:lumMod val="50000"/>
                </a:schemeClr>
              </a:solidFill>
            </a:endParaRPr>
          </a:p>
          <a:p>
            <a:pPr eaLnBrk="1" fontAlgn="auto" hangingPunct="1">
              <a:defRPr/>
            </a:pPr>
            <a:r>
              <a:rPr lang="en-US" sz="2400" dirty="0">
                <a:solidFill>
                  <a:schemeClr val="bg1"/>
                </a:solidFill>
              </a:rPr>
              <a:t>Model and enforce appropriate behavior by creating an environment where mutual respect, tolerance, civility, and acceptance among students and staff are promoted, and students understand that bullying and hazing are inappropriate, harmful, and taken seriously</a:t>
            </a:r>
            <a:endParaRPr lang="en-US" dirty="0">
              <a:solidFill>
                <a:schemeClr val="bg1"/>
              </a:solidFill>
            </a:endParaRPr>
          </a:p>
          <a:p>
            <a:pPr eaLnBrk="1" fontAlgn="auto" hangingPunct="1">
              <a:defRPr/>
            </a:pPr>
            <a:r>
              <a:rPr lang="en-US" sz="2400" b="1" u="sng" dirty="0">
                <a:solidFill>
                  <a:srgbClr val="FF0000"/>
                </a:solidFill>
              </a:rPr>
              <a:t>Be familiar with the indicators of and appropriate responses to bullying and hazing. </a:t>
            </a:r>
          </a:p>
          <a:p>
            <a:pPr eaLnBrk="1" fontAlgn="auto" hangingPunct="1">
              <a:defRPr/>
            </a:pPr>
            <a:r>
              <a:rPr lang="en-US" sz="2400" dirty="0">
                <a:solidFill>
                  <a:schemeClr val="bg1"/>
                </a:solidFill>
              </a:rPr>
              <a:t>Communicate and reinforce positive behavior expectations and norms </a:t>
            </a:r>
          </a:p>
          <a:p>
            <a:pPr eaLnBrk="1" fontAlgn="auto" hangingPunct="1">
              <a:defRPr/>
            </a:pPr>
            <a:r>
              <a:rPr lang="en-US" sz="2400" dirty="0">
                <a:solidFill>
                  <a:schemeClr val="bg1"/>
                </a:solidFill>
              </a:rPr>
              <a:t>Intervene immediately and safely with any act of discrimination, harassment, intimidation, hazing or bullying</a:t>
            </a:r>
            <a:endParaRPr lang="en-US" dirty="0">
              <a:solidFill>
                <a:schemeClr val="bg1"/>
              </a:solidFill>
            </a:endParaRPr>
          </a:p>
          <a:p>
            <a:pPr eaLnBrk="1" fontAlgn="auto" hangingPunct="1">
              <a:defRPr/>
            </a:pPr>
            <a:endParaRPr lang="en-US" dirty="0">
              <a:solidFill>
                <a:schemeClr val="bg2">
                  <a:lumMod val="50000"/>
                </a:schemeClr>
              </a:solidFill>
            </a:endParaRPr>
          </a:p>
        </p:txBody>
      </p:sp>
      <p:sp>
        <p:nvSpPr>
          <p:cNvPr id="5018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FC1CD5A-9DD1-4414-A4D2-B3B29F896E19}" type="slidenum">
              <a:rPr lang="en-US" altLang="en-US" smtClean="0">
                <a:latin typeface="Verdana" panose="020B0604030504040204" pitchFamily="34" charset="0"/>
              </a:rPr>
              <a:pPr/>
              <a:t>12</a:t>
            </a:fld>
            <a:endParaRPr lang="en-US" altLang="en-US" smtClean="0">
              <a:latin typeface="Verdana" panose="020B0604030504040204" pitchFamily="34" charset="0"/>
            </a:endParaRPr>
          </a:p>
        </p:txBody>
      </p:sp>
    </p:spTree>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52400"/>
            <a:ext cx="8305800" cy="762000"/>
          </a:xfrm>
        </p:spPr>
        <p:txBody>
          <a:bodyPr/>
          <a:lstStyle/>
          <a:p>
            <a:pPr algn="ctr" eaLnBrk="1" fontAlgn="auto" hangingPunct="1">
              <a:spcAft>
                <a:spcPts val="0"/>
              </a:spcAft>
              <a:defRPr/>
            </a:pPr>
            <a:r>
              <a:rPr lang="en-US" sz="2400" b="1" dirty="0">
                <a:solidFill>
                  <a:schemeClr val="bg1"/>
                </a:solidFill>
                <a:ea typeface="ＭＳ Ｐゴシック" pitchFamily="34" charset="-128"/>
              </a:rPr>
              <a:t>Bullying &amp; Hazing Policy  (BUL - 5212.2) </a:t>
            </a:r>
            <a:endParaRPr lang="en-US" sz="2400" b="1" u="sng" dirty="0">
              <a:solidFill>
                <a:schemeClr val="bg1"/>
              </a:solidFill>
              <a:ea typeface="ＭＳ Ｐゴシック" pitchFamily="34" charset="-128"/>
            </a:endParaRPr>
          </a:p>
        </p:txBody>
      </p:sp>
      <p:sp>
        <p:nvSpPr>
          <p:cNvPr id="2" name="Content Placeholder 1"/>
          <p:cNvSpPr>
            <a:spLocks noGrp="1"/>
          </p:cNvSpPr>
          <p:nvPr>
            <p:ph idx="1"/>
          </p:nvPr>
        </p:nvSpPr>
        <p:spPr>
          <a:xfrm>
            <a:off x="457200" y="762000"/>
            <a:ext cx="8305800" cy="5334000"/>
          </a:xfrm>
        </p:spPr>
        <p:txBody>
          <a:bodyPr rtlCol="0">
            <a:normAutofit fontScale="92500" lnSpcReduction="20000"/>
          </a:bodyPr>
          <a:lstStyle/>
          <a:p>
            <a:pPr eaLnBrk="1" fontAlgn="auto" hangingPunct="1">
              <a:defRPr/>
            </a:pPr>
            <a:r>
              <a:rPr lang="en-US" sz="3500" b="1" dirty="0" smtClean="0">
                <a:solidFill>
                  <a:schemeClr val="accent1">
                    <a:lumMod val="60000"/>
                    <a:lumOff val="40000"/>
                  </a:schemeClr>
                </a:solidFill>
              </a:rPr>
              <a:t>EMPLOYEE RESPONSABILITIES</a:t>
            </a:r>
          </a:p>
          <a:p>
            <a:pPr eaLnBrk="1" fontAlgn="auto" hangingPunct="1">
              <a:defRPr/>
            </a:pPr>
            <a:endParaRPr lang="en-US" sz="3500" b="1" dirty="0">
              <a:solidFill>
                <a:schemeClr val="bg1"/>
              </a:solidFill>
            </a:endParaRPr>
          </a:p>
          <a:p>
            <a:pPr eaLnBrk="1" fontAlgn="auto" hangingPunct="1">
              <a:defRPr/>
            </a:pPr>
            <a:r>
              <a:rPr lang="en-US" sz="2800" dirty="0">
                <a:solidFill>
                  <a:schemeClr val="bg1"/>
                </a:solidFill>
              </a:rPr>
              <a:t>Intervene immediately and safely with any act of discrimination, harassment, intimidation, hazing or bullying. </a:t>
            </a:r>
          </a:p>
          <a:p>
            <a:pPr eaLnBrk="1" fontAlgn="auto" hangingPunct="1">
              <a:defRPr/>
            </a:pPr>
            <a:r>
              <a:rPr lang="en-US" sz="2800" dirty="0">
                <a:solidFill>
                  <a:schemeClr val="bg1"/>
                </a:solidFill>
              </a:rPr>
              <a:t>Report any complaints or incidents of bullying or hazing involving a District employee to the site administrator immediately. </a:t>
            </a:r>
          </a:p>
          <a:p>
            <a:pPr marL="0" indent="0" eaLnBrk="1" fontAlgn="auto" hangingPunct="1">
              <a:buFontTx/>
              <a:buNone/>
              <a:defRPr/>
            </a:pPr>
            <a:endParaRPr lang="en-US" sz="2800" b="1" u="sng" dirty="0">
              <a:solidFill>
                <a:schemeClr val="bg1"/>
              </a:solidFill>
            </a:endParaRPr>
          </a:p>
          <a:p>
            <a:pPr eaLnBrk="1" fontAlgn="auto" hangingPunct="1">
              <a:defRPr/>
            </a:pPr>
            <a:r>
              <a:rPr lang="en-US" sz="2800" dirty="0">
                <a:solidFill>
                  <a:schemeClr val="bg1"/>
                </a:solidFill>
              </a:rPr>
              <a:t>Document incidents of bullying and hazing in </a:t>
            </a:r>
            <a:r>
              <a:rPr lang="en-US" sz="2800" dirty="0" err="1">
                <a:solidFill>
                  <a:schemeClr val="bg1"/>
                </a:solidFill>
              </a:rPr>
              <a:t>iSTAR</a:t>
            </a:r>
            <a:r>
              <a:rPr lang="en-US" sz="2800" dirty="0">
                <a:solidFill>
                  <a:schemeClr val="bg1"/>
                </a:solidFill>
              </a:rPr>
              <a:t> and/or </a:t>
            </a:r>
            <a:r>
              <a:rPr lang="en-US" sz="2800" dirty="0" err="1">
                <a:solidFill>
                  <a:schemeClr val="bg1"/>
                </a:solidFill>
              </a:rPr>
              <a:t>MiSiS</a:t>
            </a:r>
            <a:r>
              <a:rPr lang="en-US" sz="2800" dirty="0">
                <a:solidFill>
                  <a:schemeClr val="bg1"/>
                </a:solidFill>
              </a:rPr>
              <a:t>. </a:t>
            </a:r>
          </a:p>
          <a:p>
            <a:pPr marL="0" indent="0" eaLnBrk="1" fontAlgn="auto" hangingPunct="1">
              <a:buFontTx/>
              <a:buNone/>
              <a:defRPr/>
            </a:pPr>
            <a:r>
              <a:rPr lang="en-US" dirty="0">
                <a:solidFill>
                  <a:schemeClr val="bg2">
                    <a:lumMod val="50000"/>
                  </a:schemeClr>
                </a:solidFill>
              </a:rPr>
              <a:t>	</a:t>
            </a:r>
          </a:p>
        </p:txBody>
      </p:sp>
      <p:sp>
        <p:nvSpPr>
          <p:cNvPr id="5325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D07002B-9B76-4373-9A5E-E9AD003CC375}" type="slidenum">
              <a:rPr lang="en-US" altLang="en-US" smtClean="0">
                <a:latin typeface="Verdana" panose="020B0604030504040204" pitchFamily="34" charset="0"/>
              </a:rPr>
              <a:pPr/>
              <a:t>13</a:t>
            </a:fld>
            <a:endParaRPr lang="en-US" altLang="en-US" smtClean="0">
              <a:latin typeface="Verdana" panose="020B0604030504040204" pitchFamily="34" charset="0"/>
            </a:endParaRPr>
          </a:p>
        </p:txBody>
      </p:sp>
    </p:spTree>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152400"/>
            <a:ext cx="8305800" cy="457200"/>
          </a:xfrm>
        </p:spPr>
        <p:txBody>
          <a:bodyPr/>
          <a:lstStyle/>
          <a:p>
            <a:pPr algn="ctr" eaLnBrk="1" fontAlgn="auto" hangingPunct="1">
              <a:spcAft>
                <a:spcPts val="0"/>
              </a:spcAft>
              <a:defRPr/>
            </a:pPr>
            <a:r>
              <a:rPr lang="en-US" sz="2400" b="1" dirty="0">
                <a:solidFill>
                  <a:schemeClr val="bg1"/>
                </a:solidFill>
                <a:ea typeface="ＭＳ Ｐゴシック" pitchFamily="34" charset="-128"/>
              </a:rPr>
              <a:t>Child Abuse Awareness Training (</a:t>
            </a:r>
            <a:r>
              <a:rPr lang="en-US" sz="2400" b="1" dirty="0" smtClean="0">
                <a:solidFill>
                  <a:schemeClr val="bg1"/>
                </a:solidFill>
                <a:ea typeface="ＭＳ Ｐゴシック" pitchFamily="34" charset="-128"/>
              </a:rPr>
              <a:t>BUL-6338.4)</a:t>
            </a:r>
            <a:endParaRPr lang="en-US" sz="2400" b="1" dirty="0">
              <a:solidFill>
                <a:schemeClr val="bg1"/>
              </a:solidFill>
              <a:ea typeface="ＭＳ Ｐゴシック" pitchFamily="34" charset="-128"/>
            </a:endParaRPr>
          </a:p>
        </p:txBody>
      </p:sp>
      <p:sp>
        <p:nvSpPr>
          <p:cNvPr id="17411" name="Rectangle 3"/>
          <p:cNvSpPr>
            <a:spLocks noGrp="1" noChangeArrowheads="1"/>
          </p:cNvSpPr>
          <p:nvPr>
            <p:ph idx="1"/>
          </p:nvPr>
        </p:nvSpPr>
        <p:spPr>
          <a:xfrm>
            <a:off x="190500" y="1447800"/>
            <a:ext cx="8839200" cy="4243388"/>
          </a:xfrm>
        </p:spPr>
        <p:txBody>
          <a:bodyPr rtlCol="0">
            <a:normAutofit fontScale="77500" lnSpcReduction="20000"/>
          </a:bodyPr>
          <a:lstStyle/>
          <a:p>
            <a:pPr marL="0" indent="0" eaLnBrk="1" fontAlgn="auto" hangingPunct="1">
              <a:buNone/>
              <a:defRPr/>
            </a:pPr>
            <a:endParaRPr lang="en-US" sz="3200" dirty="0" smtClean="0">
              <a:solidFill>
                <a:schemeClr val="bg1"/>
              </a:solidFill>
            </a:endParaRPr>
          </a:p>
          <a:p>
            <a:pPr eaLnBrk="1" fontAlgn="auto" hangingPunct="1">
              <a:defRPr/>
            </a:pPr>
            <a:r>
              <a:rPr lang="en-US" sz="3200" dirty="0" smtClean="0">
                <a:solidFill>
                  <a:schemeClr val="bg1"/>
                </a:solidFill>
              </a:rPr>
              <a:t>Child </a:t>
            </a:r>
            <a:r>
              <a:rPr lang="en-US" sz="3200" dirty="0">
                <a:solidFill>
                  <a:schemeClr val="bg1"/>
                </a:solidFill>
              </a:rPr>
              <a:t>Abuse Awareness Training (CAAT) is aimed to assist employees to better identify and report suspected child abuse 	</a:t>
            </a:r>
          </a:p>
          <a:p>
            <a:pPr eaLnBrk="1" fontAlgn="auto" hangingPunct="1">
              <a:defRPr/>
            </a:pPr>
            <a:endParaRPr lang="en-US" sz="3200" dirty="0">
              <a:solidFill>
                <a:schemeClr val="bg1"/>
              </a:solidFill>
            </a:endParaRPr>
          </a:p>
          <a:p>
            <a:pPr eaLnBrk="1" fontAlgn="auto" hangingPunct="1">
              <a:defRPr/>
            </a:pPr>
            <a:r>
              <a:rPr lang="en-US" sz="3200" dirty="0">
                <a:solidFill>
                  <a:schemeClr val="bg1"/>
                </a:solidFill>
              </a:rPr>
              <a:t>These trainings are part of the District-wide initiative to ensure that all District employees clearly understand their duty to protect our students, their individual responsibility as mandated reporters of suspected child abuse and serve to certify that employees understand their responsibilities in reporting suspected child abuse	</a:t>
            </a:r>
            <a:endParaRPr lang="en-US" sz="2800" b="1" dirty="0">
              <a:solidFill>
                <a:schemeClr val="bg2">
                  <a:lumMod val="50000"/>
                </a:schemeClr>
              </a:solidFill>
              <a:ea typeface="ＭＳ Ｐゴシック" pitchFamily="34" charset="-128"/>
            </a:endParaRPr>
          </a:p>
        </p:txBody>
      </p:sp>
      <p:sp>
        <p:nvSpPr>
          <p:cNvPr id="6246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2569703-C617-4747-A29E-7A86FC05D970}" type="slidenum">
              <a:rPr lang="en-US" altLang="en-US" smtClean="0">
                <a:latin typeface="Verdana" panose="020B0604030504040204" pitchFamily="34" charset="0"/>
              </a:rPr>
              <a:pPr/>
              <a:t>14</a:t>
            </a:fld>
            <a:endParaRPr lang="en-US" altLang="en-US" smtClean="0">
              <a:latin typeface="Verdana" panose="020B0604030504040204" pitchFamily="34" charset="0"/>
            </a:endParaRPr>
          </a:p>
        </p:txBody>
      </p:sp>
    </p:spTree>
  </p:cSld>
  <p:clrMapOvr>
    <a:masterClrMapping/>
  </p:clrMapOvr>
  <p:transition spd="slow">
    <p:blinds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28600"/>
            <a:ext cx="8305800" cy="457200"/>
          </a:xfrm>
        </p:spPr>
        <p:txBody>
          <a:bodyPr>
            <a:normAutofit fontScale="90000"/>
          </a:bodyPr>
          <a:lstStyle/>
          <a:p>
            <a:pPr algn="ctr" eaLnBrk="1" fontAlgn="auto" hangingPunct="1">
              <a:spcAft>
                <a:spcPts val="0"/>
              </a:spcAft>
              <a:defRPr/>
            </a:pPr>
            <a:r>
              <a:rPr lang="en-US" b="1" dirty="0">
                <a:solidFill>
                  <a:schemeClr val="bg1"/>
                </a:solidFill>
                <a:ea typeface="ＭＳ Ｐゴシック" pitchFamily="34" charset="-128"/>
              </a:rPr>
              <a:t>Child Abuse Reporting </a:t>
            </a:r>
            <a:r>
              <a:rPr lang="en-US" b="1" dirty="0" smtClean="0">
                <a:solidFill>
                  <a:schemeClr val="bg1"/>
                </a:solidFill>
                <a:ea typeface="ＭＳ Ｐゴシック" pitchFamily="34" charset="-128"/>
              </a:rPr>
              <a:t>BUL-1347.4</a:t>
            </a:r>
            <a:endParaRPr lang="en-US" b="1" dirty="0">
              <a:solidFill>
                <a:schemeClr val="bg1"/>
              </a:solidFill>
              <a:ea typeface="ＭＳ Ｐゴシック" pitchFamily="34" charset="-128"/>
            </a:endParaRPr>
          </a:p>
        </p:txBody>
      </p:sp>
      <p:sp>
        <p:nvSpPr>
          <p:cNvPr id="16387" name="Rectangle 3"/>
          <p:cNvSpPr>
            <a:spLocks noGrp="1" noChangeArrowheads="1"/>
          </p:cNvSpPr>
          <p:nvPr>
            <p:ph idx="1"/>
          </p:nvPr>
        </p:nvSpPr>
        <p:spPr>
          <a:xfrm>
            <a:off x="381000" y="1066800"/>
            <a:ext cx="8458200" cy="5105400"/>
          </a:xfrm>
        </p:spPr>
        <p:txBody>
          <a:bodyPr rtlCol="0">
            <a:normAutofit fontScale="92500" lnSpcReduction="20000"/>
          </a:bodyPr>
          <a:lstStyle/>
          <a:p>
            <a:pPr eaLnBrk="1" fontAlgn="auto" hangingPunct="1">
              <a:defRPr/>
            </a:pPr>
            <a:r>
              <a:rPr lang="en-US" sz="2400" b="1" dirty="0">
                <a:solidFill>
                  <a:schemeClr val="bg1"/>
                </a:solidFill>
              </a:rPr>
              <a:t>All District employees are mandated reporters of suspected child abuse or neglect. </a:t>
            </a:r>
            <a:endParaRPr lang="en-US" sz="2400" b="1" dirty="0" smtClean="0">
              <a:solidFill>
                <a:schemeClr val="bg1"/>
              </a:solidFill>
            </a:endParaRPr>
          </a:p>
          <a:p>
            <a:pPr eaLnBrk="1" fontAlgn="auto" hangingPunct="1">
              <a:defRPr/>
            </a:pPr>
            <a:endParaRPr lang="en-US" sz="2400" b="1" dirty="0">
              <a:solidFill>
                <a:schemeClr val="bg2">
                  <a:lumMod val="50000"/>
                </a:schemeClr>
              </a:solidFill>
            </a:endParaRPr>
          </a:p>
          <a:p>
            <a:pPr marL="0" indent="0" eaLnBrk="1" fontAlgn="auto" hangingPunct="1">
              <a:buFontTx/>
              <a:buNone/>
              <a:defRPr/>
            </a:pPr>
            <a:r>
              <a:rPr lang="en-US" sz="3000" b="1" dirty="0" smtClean="0">
                <a:solidFill>
                  <a:schemeClr val="accent1">
                    <a:lumMod val="60000"/>
                    <a:lumOff val="40000"/>
                  </a:schemeClr>
                </a:solidFill>
              </a:rPr>
              <a:t>Major Changes: </a:t>
            </a:r>
            <a:r>
              <a:rPr lang="en-US" sz="2400" b="1" dirty="0" smtClean="0">
                <a:solidFill>
                  <a:schemeClr val="bg1"/>
                </a:solidFill>
              </a:rPr>
              <a:t>Effective July 01, 2018 the online CAAT training has been transitioned to the </a:t>
            </a:r>
            <a:r>
              <a:rPr lang="en-US" sz="2400" b="1" dirty="0">
                <a:solidFill>
                  <a:schemeClr val="bg1"/>
                </a:solidFill>
              </a:rPr>
              <a:t>My Professional Learning </a:t>
            </a:r>
            <a:r>
              <a:rPr lang="en-US" sz="2400" b="1" dirty="0" smtClean="0">
                <a:solidFill>
                  <a:schemeClr val="bg1"/>
                </a:solidFill>
              </a:rPr>
              <a:t>Network (</a:t>
            </a:r>
            <a:r>
              <a:rPr lang="en-US" sz="2400" b="1" dirty="0">
                <a:solidFill>
                  <a:schemeClr val="bg1"/>
                </a:solidFill>
              </a:rPr>
              <a:t>MyPLN</a:t>
            </a:r>
            <a:r>
              <a:rPr lang="en-US" sz="2400" b="1" dirty="0" smtClean="0">
                <a:solidFill>
                  <a:schemeClr val="bg1"/>
                </a:solidFill>
              </a:rPr>
              <a:t>)</a:t>
            </a:r>
          </a:p>
          <a:p>
            <a:pPr marL="0" indent="0" eaLnBrk="1" fontAlgn="auto" hangingPunct="1">
              <a:buFontTx/>
              <a:buNone/>
              <a:defRPr/>
            </a:pPr>
            <a:endParaRPr lang="en-US" sz="2400" b="1" dirty="0" smtClean="0">
              <a:solidFill>
                <a:schemeClr val="bg2">
                  <a:lumMod val="50000"/>
                </a:schemeClr>
              </a:solidFill>
            </a:endParaRPr>
          </a:p>
          <a:p>
            <a:pPr eaLnBrk="1" fontAlgn="auto" hangingPunct="1">
              <a:defRPr/>
            </a:pPr>
            <a:r>
              <a:rPr lang="en-US" sz="2400" b="1" dirty="0" smtClean="0">
                <a:solidFill>
                  <a:schemeClr val="bg1"/>
                </a:solidFill>
              </a:rPr>
              <a:t>When </a:t>
            </a:r>
            <a:r>
              <a:rPr lang="en-US" sz="2400" b="1" u="sng" dirty="0">
                <a:solidFill>
                  <a:srgbClr val="FF0000"/>
                </a:solidFill>
              </a:rPr>
              <a:t>two or more mandated reporters </a:t>
            </a:r>
            <a:r>
              <a:rPr lang="en-US" sz="2400" b="1" dirty="0">
                <a:solidFill>
                  <a:schemeClr val="bg1"/>
                </a:solidFill>
              </a:rPr>
              <a:t>have reasonable suspicion of child abuse and when there is an agreement among them, one report may be made by a </a:t>
            </a:r>
            <a:r>
              <a:rPr lang="en-US" sz="2400" b="1" u="sng" dirty="0">
                <a:solidFill>
                  <a:srgbClr val="FF0000"/>
                </a:solidFill>
              </a:rPr>
              <a:t>single party </a:t>
            </a:r>
            <a:r>
              <a:rPr lang="en-US" sz="2400" b="1" dirty="0">
                <a:solidFill>
                  <a:schemeClr val="bg1"/>
                </a:solidFill>
              </a:rPr>
              <a:t>selected</a:t>
            </a:r>
            <a:r>
              <a:rPr lang="en-US" sz="2400" b="1" dirty="0">
                <a:solidFill>
                  <a:schemeClr val="bg2">
                    <a:lumMod val="50000"/>
                  </a:schemeClr>
                </a:solidFill>
              </a:rPr>
              <a:t> </a:t>
            </a:r>
            <a:r>
              <a:rPr lang="en-US" sz="2400" b="1" u="sng" dirty="0">
                <a:solidFill>
                  <a:srgbClr val="FF0000"/>
                </a:solidFill>
              </a:rPr>
              <a:t>by mutual agreement</a:t>
            </a:r>
            <a:r>
              <a:rPr lang="en-US" sz="2400" b="1" dirty="0">
                <a:solidFill>
                  <a:schemeClr val="bg2">
                    <a:lumMod val="50000"/>
                  </a:schemeClr>
                </a:solidFill>
              </a:rPr>
              <a:t>. </a:t>
            </a:r>
            <a:r>
              <a:rPr lang="en-US" sz="2400" b="1" dirty="0">
                <a:solidFill>
                  <a:schemeClr val="bg1"/>
                </a:solidFill>
              </a:rPr>
              <a:t>However, any party who has knowledge that the designated member failed to file the </a:t>
            </a:r>
            <a:r>
              <a:rPr lang="en-US" sz="2400" b="1" u="sng" dirty="0">
                <a:solidFill>
                  <a:schemeClr val="bg1"/>
                </a:solidFill>
              </a:rPr>
              <a:t>s</a:t>
            </a:r>
            <a:r>
              <a:rPr lang="en-US" sz="2400" b="1" dirty="0">
                <a:solidFill>
                  <a:schemeClr val="bg1"/>
                </a:solidFill>
              </a:rPr>
              <a:t>uspected </a:t>
            </a:r>
            <a:r>
              <a:rPr lang="en-US" sz="2400" b="1" u="sng" dirty="0">
                <a:solidFill>
                  <a:schemeClr val="bg1"/>
                </a:solidFill>
              </a:rPr>
              <a:t>c</a:t>
            </a:r>
            <a:r>
              <a:rPr lang="en-US" sz="2400" b="1" dirty="0">
                <a:solidFill>
                  <a:schemeClr val="bg1"/>
                </a:solidFill>
              </a:rPr>
              <a:t>hild </a:t>
            </a:r>
            <a:r>
              <a:rPr lang="en-US" sz="2400" b="1" u="sng" dirty="0">
                <a:solidFill>
                  <a:schemeClr val="bg1"/>
                </a:solidFill>
              </a:rPr>
              <a:t>a</a:t>
            </a:r>
            <a:r>
              <a:rPr lang="en-US" sz="2400" b="1" dirty="0">
                <a:solidFill>
                  <a:schemeClr val="bg1"/>
                </a:solidFill>
              </a:rPr>
              <a:t>buse </a:t>
            </a:r>
            <a:r>
              <a:rPr lang="en-US" sz="2400" b="1" u="sng" dirty="0">
                <a:solidFill>
                  <a:schemeClr val="bg1"/>
                </a:solidFill>
              </a:rPr>
              <a:t>r</a:t>
            </a:r>
            <a:r>
              <a:rPr lang="en-US" sz="2400" b="1" dirty="0">
                <a:solidFill>
                  <a:schemeClr val="bg1"/>
                </a:solidFill>
              </a:rPr>
              <a:t>eport (SCAR) shall thereafter file the SCAR. </a:t>
            </a:r>
          </a:p>
          <a:p>
            <a:pPr marL="0" indent="0" eaLnBrk="1" fontAlgn="auto" hangingPunct="1">
              <a:buFontTx/>
              <a:buNone/>
              <a:defRPr/>
            </a:pPr>
            <a:endParaRPr lang="en-US" sz="2400" b="1" u="sng" dirty="0">
              <a:solidFill>
                <a:schemeClr val="bg2">
                  <a:lumMod val="50000"/>
                </a:schemeClr>
              </a:solidFill>
              <a:ea typeface="ＭＳ Ｐゴシック" pitchFamily="34" charset="-128"/>
            </a:endParaRPr>
          </a:p>
          <a:p>
            <a:pPr marL="0" indent="0" eaLnBrk="1" fontAlgn="auto" hangingPunct="1">
              <a:buFontTx/>
              <a:buNone/>
              <a:defRPr/>
            </a:pPr>
            <a:r>
              <a:rPr lang="en-US" sz="2400" dirty="0">
                <a:solidFill>
                  <a:schemeClr val="bg2">
                    <a:lumMod val="50000"/>
                  </a:schemeClr>
                </a:solidFill>
                <a:ea typeface="ＭＳ Ｐゴシック" pitchFamily="34" charset="-128"/>
              </a:rPr>
              <a:t> </a:t>
            </a:r>
          </a:p>
        </p:txBody>
      </p:sp>
      <p:sp>
        <p:nvSpPr>
          <p:cNvPr id="5530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0DDCAFE-8F28-4439-B0EC-87C7C1A4C590}" type="slidenum">
              <a:rPr lang="en-US" altLang="en-US" smtClean="0">
                <a:latin typeface="Verdana" panose="020B0604030504040204" pitchFamily="34" charset="0"/>
              </a:rPr>
              <a:pPr/>
              <a:t>15</a:t>
            </a:fld>
            <a:endParaRPr lang="en-US" altLang="en-US" smtClean="0">
              <a:latin typeface="Verdana" panose="020B0604030504040204" pitchFamily="34" charset="0"/>
            </a:endParaRPr>
          </a:p>
        </p:txBody>
      </p:sp>
    </p:spTree>
  </p:cSld>
  <p:clrMapOvr>
    <a:masterClrMapping/>
  </p:clrMapOvr>
  <p:transition spd="slow">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81000" y="304800"/>
            <a:ext cx="8305800" cy="533400"/>
          </a:xfrm>
        </p:spPr>
        <p:txBody>
          <a:bodyPr>
            <a:normAutofit fontScale="90000"/>
          </a:bodyPr>
          <a:lstStyle/>
          <a:p>
            <a:pPr algn="ctr" eaLnBrk="1" fontAlgn="auto" hangingPunct="1">
              <a:spcAft>
                <a:spcPts val="0"/>
              </a:spcAft>
              <a:defRPr/>
            </a:pPr>
            <a:r>
              <a:rPr lang="en-US" b="1" dirty="0">
                <a:solidFill>
                  <a:schemeClr val="bg1"/>
                </a:solidFill>
                <a:ea typeface="ＭＳ Ｐゴシック" pitchFamily="34" charset="-128"/>
              </a:rPr>
              <a:t>Child Abuse Reporting BUL - </a:t>
            </a:r>
            <a:r>
              <a:rPr lang="en-US" b="1" dirty="0" smtClean="0">
                <a:solidFill>
                  <a:schemeClr val="bg1"/>
                </a:solidFill>
                <a:ea typeface="ＭＳ Ｐゴシック" pitchFamily="34" charset="-128"/>
              </a:rPr>
              <a:t>1347.4</a:t>
            </a:r>
            <a:endParaRPr lang="en-US" b="1" dirty="0">
              <a:solidFill>
                <a:schemeClr val="bg1"/>
              </a:solidFill>
              <a:ea typeface="ＭＳ Ｐゴシック" pitchFamily="34" charset="-128"/>
            </a:endParaRPr>
          </a:p>
        </p:txBody>
      </p:sp>
      <p:sp>
        <p:nvSpPr>
          <p:cNvPr id="21507" name="Rectangle 3"/>
          <p:cNvSpPr>
            <a:spLocks noGrp="1" noChangeArrowheads="1"/>
          </p:cNvSpPr>
          <p:nvPr>
            <p:ph idx="1"/>
          </p:nvPr>
        </p:nvSpPr>
        <p:spPr>
          <a:xfrm>
            <a:off x="457200" y="838200"/>
            <a:ext cx="8305800" cy="5486400"/>
          </a:xfrm>
        </p:spPr>
        <p:txBody>
          <a:bodyPr rtlCol="0">
            <a:normAutofit/>
          </a:bodyPr>
          <a:lstStyle/>
          <a:p>
            <a:pPr eaLnBrk="1" fontAlgn="auto" hangingPunct="1">
              <a:defRPr/>
            </a:pPr>
            <a:r>
              <a:rPr lang="en-US" sz="2200" dirty="0">
                <a:solidFill>
                  <a:schemeClr val="bg1"/>
                </a:solidFill>
              </a:rPr>
              <a:t>Mandated reporters with reasonable suspicion of child abuse or neglect must: 1) call an appropriate local law enforcement agency or Department of Children Family Services (DCFS) </a:t>
            </a:r>
            <a:r>
              <a:rPr lang="en-US" sz="2200" b="1" u="sng" dirty="0">
                <a:solidFill>
                  <a:srgbClr val="FF0000"/>
                </a:solidFill>
              </a:rPr>
              <a:t>immediately or as soon as practically possible </a:t>
            </a:r>
            <a:r>
              <a:rPr lang="en-US" sz="2200" dirty="0">
                <a:solidFill>
                  <a:schemeClr val="bg1"/>
                </a:solidFill>
              </a:rPr>
              <a:t>(site administrator should provide class coverage if needed); and 2) submit the written report to the agency </a:t>
            </a:r>
            <a:r>
              <a:rPr lang="en-US" sz="2200" b="1" u="sng" dirty="0">
                <a:solidFill>
                  <a:schemeClr val="bg1"/>
                </a:solidFill>
              </a:rPr>
              <a:t>called within 36 hours</a:t>
            </a:r>
            <a:r>
              <a:rPr lang="en-US" sz="2200" dirty="0">
                <a:solidFill>
                  <a:schemeClr val="bg1"/>
                </a:solidFill>
              </a:rPr>
              <a:t> of receiving the information.</a:t>
            </a:r>
          </a:p>
          <a:p>
            <a:pPr marL="0" indent="0" eaLnBrk="1" fontAlgn="auto" hangingPunct="1">
              <a:buFontTx/>
              <a:buNone/>
              <a:defRPr/>
            </a:pPr>
            <a:endParaRPr lang="en-US" sz="2400" dirty="0">
              <a:solidFill>
                <a:schemeClr val="bg1"/>
              </a:solidFill>
            </a:endParaRPr>
          </a:p>
          <a:p>
            <a:pPr eaLnBrk="1" fontAlgn="auto" hangingPunct="1">
              <a:defRPr/>
            </a:pPr>
            <a:r>
              <a:rPr lang="en-US" sz="2400" dirty="0">
                <a:solidFill>
                  <a:schemeClr val="bg1"/>
                </a:solidFill>
              </a:rPr>
              <a:t>Failure to comply with this policy </a:t>
            </a:r>
            <a:r>
              <a:rPr lang="en-US" sz="2400" b="1" u="sng" dirty="0">
                <a:solidFill>
                  <a:srgbClr val="FF0000"/>
                </a:solidFill>
              </a:rPr>
              <a:t>may subject an employee to discipline, including dismissal, and possible suspension or revocation of credentials</a:t>
            </a:r>
            <a:r>
              <a:rPr lang="en-US" sz="2400" b="1" dirty="0">
                <a:solidFill>
                  <a:srgbClr val="FF0000"/>
                </a:solidFill>
              </a:rPr>
              <a:t>. </a:t>
            </a:r>
            <a:r>
              <a:rPr lang="en-US" sz="2400" dirty="0">
                <a:solidFill>
                  <a:schemeClr val="bg1"/>
                </a:solidFill>
              </a:rPr>
              <a:t>Failure to comply may subject an employee to personal civil and/or criminal liability, which can result in the cost of defense and subsequent related damages. </a:t>
            </a:r>
          </a:p>
          <a:p>
            <a:pPr eaLnBrk="1" fontAlgn="auto" hangingPunct="1">
              <a:defRPr/>
            </a:pPr>
            <a:endParaRPr lang="en-US" altLang="en-US" sz="1400" dirty="0">
              <a:solidFill>
                <a:schemeClr val="bg2">
                  <a:lumMod val="50000"/>
                </a:schemeClr>
              </a:solidFill>
              <a:ea typeface="ＭＳ Ｐゴシック" pitchFamily="34" charset="-128"/>
            </a:endParaRPr>
          </a:p>
        </p:txBody>
      </p:sp>
      <p:sp>
        <p:nvSpPr>
          <p:cNvPr id="5734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32121A-CB07-4287-9289-1F8ABCE2D4D5}" type="slidenum">
              <a:rPr lang="en-US" altLang="en-US" smtClean="0">
                <a:latin typeface="Verdana" panose="020B0604030504040204" pitchFamily="34" charset="0"/>
              </a:rPr>
              <a:pPr/>
              <a:t>16</a:t>
            </a:fld>
            <a:endParaRPr lang="en-US" altLang="en-US" smtClean="0">
              <a:latin typeface="Verdana" panose="020B0604030504040204" pitchFamily="34" charset="0"/>
            </a:endParaRPr>
          </a:p>
        </p:txBody>
      </p:sp>
    </p:spTree>
  </p:cSld>
  <p:clrMapOvr>
    <a:masterClrMapping/>
  </p:clrMapOvr>
  <p:transition spd="slow">
    <p:blinds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3400" y="457200"/>
            <a:ext cx="8305800" cy="457200"/>
          </a:xfrm>
        </p:spPr>
        <p:txBody>
          <a:bodyPr/>
          <a:lstStyle/>
          <a:p>
            <a:pPr algn="ctr" eaLnBrk="1" fontAlgn="auto" hangingPunct="1">
              <a:spcAft>
                <a:spcPts val="0"/>
              </a:spcAft>
              <a:defRPr/>
            </a:pPr>
            <a:r>
              <a:rPr lang="en-US" sz="2400" b="1" dirty="0">
                <a:solidFill>
                  <a:schemeClr val="bg1"/>
                </a:solidFill>
                <a:ea typeface="ＭＳ Ｐゴシック" pitchFamily="34" charset="-128"/>
              </a:rPr>
              <a:t>Child Abuse Reporting BUL - </a:t>
            </a:r>
            <a:r>
              <a:rPr lang="en-US" sz="2400" b="1" dirty="0" smtClean="0">
                <a:solidFill>
                  <a:schemeClr val="bg1"/>
                </a:solidFill>
                <a:ea typeface="ＭＳ Ｐゴシック" pitchFamily="34" charset="-128"/>
              </a:rPr>
              <a:t>1347.4 </a:t>
            </a:r>
            <a:r>
              <a:rPr lang="en-US" sz="2000" b="1" dirty="0">
                <a:solidFill>
                  <a:schemeClr val="bg1"/>
                </a:solidFill>
                <a:ea typeface="ＭＳ Ｐゴシック" pitchFamily="34" charset="-128"/>
              </a:rPr>
              <a:t>- Continued</a:t>
            </a:r>
          </a:p>
        </p:txBody>
      </p:sp>
      <p:sp>
        <p:nvSpPr>
          <p:cNvPr id="53251" name="Rectangle 3"/>
          <p:cNvSpPr>
            <a:spLocks noGrp="1" noChangeArrowheads="1"/>
          </p:cNvSpPr>
          <p:nvPr>
            <p:ph idx="1"/>
          </p:nvPr>
        </p:nvSpPr>
        <p:spPr>
          <a:xfrm>
            <a:off x="307975" y="1447800"/>
            <a:ext cx="8305800" cy="5097463"/>
          </a:xfrm>
        </p:spPr>
        <p:txBody>
          <a:bodyPr rtlCol="0">
            <a:normAutofit lnSpcReduction="10000"/>
          </a:bodyPr>
          <a:lstStyle/>
          <a:p>
            <a:pPr marL="0" indent="0" eaLnBrk="1" fontAlgn="auto" hangingPunct="1">
              <a:buFontTx/>
              <a:buNone/>
              <a:defRPr/>
            </a:pPr>
            <a:r>
              <a:rPr lang="en-US" altLang="en-US" sz="2900" b="1" dirty="0">
                <a:solidFill>
                  <a:srgbClr val="191919"/>
                </a:solidFill>
                <a:ea typeface="ＭＳ Ｐゴシック" panose="020B0600070205080204" pitchFamily="34" charset="-128"/>
              </a:rPr>
              <a:t> </a:t>
            </a:r>
            <a:r>
              <a:rPr lang="en-US" altLang="en-US" sz="2900" b="1" dirty="0" smtClean="0">
                <a:solidFill>
                  <a:srgbClr val="191919"/>
                </a:solidFill>
                <a:ea typeface="ＭＳ Ｐゴシック" panose="020B0600070205080204" pitchFamily="34" charset="-128"/>
              </a:rPr>
              <a:t>              </a:t>
            </a:r>
            <a:r>
              <a:rPr lang="en-US" altLang="en-US" sz="2900" b="1" u="sng" dirty="0" smtClean="0">
                <a:solidFill>
                  <a:srgbClr val="191919"/>
                </a:solidFill>
                <a:ea typeface="ＭＳ Ｐゴシック" panose="020B0600070205080204" pitchFamily="34" charset="-128"/>
              </a:rPr>
              <a:t>Individual </a:t>
            </a:r>
            <a:r>
              <a:rPr lang="en-US" altLang="en-US" sz="2900" b="1" u="sng" dirty="0">
                <a:solidFill>
                  <a:srgbClr val="191919"/>
                </a:solidFill>
                <a:ea typeface="ＭＳ Ｐゴシック" panose="020B0600070205080204" pitchFamily="34" charset="-128"/>
              </a:rPr>
              <a:t>Employee Responsibilities</a:t>
            </a:r>
          </a:p>
          <a:p>
            <a:pPr marL="0" indent="0" eaLnBrk="1" fontAlgn="auto" hangingPunct="1">
              <a:defRPr/>
            </a:pPr>
            <a:r>
              <a:rPr lang="en-US" altLang="en-US" sz="3000" b="1" dirty="0" smtClean="0">
                <a:solidFill>
                  <a:srgbClr val="2C2C16"/>
                </a:solidFill>
                <a:ea typeface="ＭＳ Ｐゴシック" panose="020B0600070205080204" pitchFamily="34" charset="-128"/>
              </a:rPr>
              <a:t>All </a:t>
            </a:r>
            <a:r>
              <a:rPr lang="en-US" altLang="en-US" sz="3000" b="1" dirty="0">
                <a:solidFill>
                  <a:srgbClr val="2C2C16"/>
                </a:solidFill>
                <a:ea typeface="ＭＳ Ｐゴシック" panose="020B0600070205080204" pitchFamily="34" charset="-128"/>
              </a:rPr>
              <a:t>District employees must sign Attachment </a:t>
            </a:r>
            <a:r>
              <a:rPr lang="en-US" altLang="en-US" sz="3000" b="1" dirty="0" smtClean="0">
                <a:solidFill>
                  <a:srgbClr val="2C2C16"/>
                </a:solidFill>
                <a:ea typeface="ＭＳ Ｐゴシック" panose="020B0600070205080204" pitchFamily="34" charset="-128"/>
              </a:rPr>
              <a:t>D</a:t>
            </a:r>
            <a:r>
              <a:rPr lang="en-US" altLang="en-US" sz="3000" dirty="0" smtClean="0">
                <a:solidFill>
                  <a:srgbClr val="2C2C16"/>
                </a:solidFill>
                <a:ea typeface="ＭＳ Ｐゴシック" panose="020B0600070205080204" pitchFamily="34" charset="-128"/>
              </a:rPr>
              <a:t>, </a:t>
            </a:r>
          </a:p>
          <a:p>
            <a:pPr marL="0" indent="0" eaLnBrk="1" fontAlgn="auto" hangingPunct="1">
              <a:buNone/>
              <a:defRPr/>
            </a:pPr>
            <a:endParaRPr lang="en-US" altLang="ja-JP" sz="3000" dirty="0">
              <a:solidFill>
                <a:srgbClr val="2C2C16"/>
              </a:solidFill>
              <a:ea typeface="ＭＳ Ｐゴシック" panose="020B0600070205080204" pitchFamily="34" charset="-128"/>
            </a:endParaRPr>
          </a:p>
          <a:p>
            <a:pPr marL="0" indent="0" eaLnBrk="1" fontAlgn="auto" hangingPunct="1">
              <a:buNone/>
              <a:defRPr/>
            </a:pPr>
            <a:r>
              <a:rPr lang="en-US" altLang="ja-JP" sz="3200" dirty="0" smtClean="0">
                <a:solidFill>
                  <a:schemeClr val="bg1"/>
                </a:solidFill>
                <a:ea typeface="ＭＳ Ｐゴシック" panose="020B0600070205080204" pitchFamily="34" charset="-128"/>
              </a:rPr>
              <a:t>Employee </a:t>
            </a:r>
            <a:r>
              <a:rPr lang="en-US" altLang="ja-JP" sz="3200" dirty="0">
                <a:solidFill>
                  <a:schemeClr val="bg1"/>
                </a:solidFill>
                <a:ea typeface="ＭＳ Ｐゴシック" panose="020B0600070205080204" pitchFamily="34" charset="-128"/>
              </a:rPr>
              <a:t>Acknowledgement of </a:t>
            </a:r>
            <a:r>
              <a:rPr lang="en-US" altLang="ja-JP" sz="3200" dirty="0" smtClean="0">
                <a:solidFill>
                  <a:schemeClr val="bg1"/>
                </a:solidFill>
                <a:ea typeface="ＭＳ Ｐゴシック" panose="020B0600070205080204" pitchFamily="34" charset="-128"/>
              </a:rPr>
              <a:t>Suspected Child </a:t>
            </a:r>
            <a:r>
              <a:rPr lang="en-US" altLang="ja-JP" sz="3200" dirty="0">
                <a:solidFill>
                  <a:schemeClr val="bg1"/>
                </a:solidFill>
                <a:ea typeface="ＭＳ Ｐゴシック" panose="020B0600070205080204" pitchFamily="34" charset="-128"/>
              </a:rPr>
              <a:t>Abuse Reporting District Policy and Legal Requirements,</a:t>
            </a:r>
            <a:r>
              <a:rPr lang="ja-JP" altLang="en-US" sz="3200" dirty="0">
                <a:solidFill>
                  <a:schemeClr val="bg1"/>
                </a:solidFill>
                <a:ea typeface="ＭＳ Ｐゴシック" panose="020B0600070205080204" pitchFamily="34" charset="-128"/>
              </a:rPr>
              <a:t>”</a:t>
            </a:r>
            <a:r>
              <a:rPr lang="en-US" altLang="ja-JP" sz="3200" dirty="0">
                <a:solidFill>
                  <a:schemeClr val="bg1"/>
                </a:solidFill>
                <a:ea typeface="ＭＳ Ｐゴシック" panose="020B0600070205080204" pitchFamily="34" charset="-128"/>
              </a:rPr>
              <a:t> </a:t>
            </a:r>
            <a:r>
              <a:rPr lang="en-US" altLang="ja-JP" sz="3200" u="sng" dirty="0">
                <a:solidFill>
                  <a:srgbClr val="FF0000"/>
                </a:solidFill>
                <a:ea typeface="ＭＳ Ｐゴシック" panose="020B0600070205080204" pitchFamily="34" charset="-128"/>
              </a:rPr>
              <a:t>at the time of </a:t>
            </a:r>
            <a:r>
              <a:rPr lang="en-US" altLang="ja-JP" sz="3200" u="sng" dirty="0" smtClean="0">
                <a:solidFill>
                  <a:srgbClr val="FF0000"/>
                </a:solidFill>
                <a:ea typeface="ＭＳ Ｐゴシック" panose="020B0600070205080204" pitchFamily="34" charset="-128"/>
              </a:rPr>
              <a:t>initial employment </a:t>
            </a:r>
            <a:r>
              <a:rPr lang="en-US" altLang="ja-JP" sz="3200" b="1" u="sng" dirty="0">
                <a:solidFill>
                  <a:srgbClr val="FF0000"/>
                </a:solidFill>
                <a:ea typeface="ＭＳ Ｐゴシック" panose="020B0600070205080204" pitchFamily="34" charset="-128"/>
              </a:rPr>
              <a:t>and again annually at </a:t>
            </a:r>
            <a:r>
              <a:rPr lang="en-US" altLang="ja-JP" sz="3200" b="1" u="sng" dirty="0" smtClean="0">
                <a:solidFill>
                  <a:srgbClr val="FF0000"/>
                </a:solidFill>
                <a:ea typeface="ＭＳ Ｐゴシック" panose="020B0600070205080204" pitchFamily="34" charset="-128"/>
              </a:rPr>
              <a:t>each site </a:t>
            </a:r>
            <a:r>
              <a:rPr lang="en-US" altLang="ja-JP" sz="3200" b="1" u="sng" dirty="0">
                <a:solidFill>
                  <a:srgbClr val="FF0000"/>
                </a:solidFill>
                <a:ea typeface="ＭＳ Ｐゴシック" panose="020B0600070205080204" pitchFamily="34" charset="-128"/>
              </a:rPr>
              <a:t>to which the employee is assigned. </a:t>
            </a:r>
          </a:p>
          <a:p>
            <a:pPr marL="0" indent="0" eaLnBrk="1" fontAlgn="auto" hangingPunct="1">
              <a:buFontTx/>
              <a:buNone/>
              <a:defRPr/>
            </a:pPr>
            <a:endParaRPr lang="en-US" altLang="ja-JP" dirty="0">
              <a:solidFill>
                <a:srgbClr val="191919"/>
              </a:solidFill>
              <a:ea typeface="ＭＳ Ｐゴシック" panose="020B0600070205080204" pitchFamily="34" charset="-128"/>
            </a:endParaRPr>
          </a:p>
          <a:p>
            <a:pPr marL="0" indent="0" eaLnBrk="1" fontAlgn="auto" hangingPunct="1">
              <a:buFontTx/>
              <a:buNone/>
              <a:defRPr/>
            </a:pPr>
            <a:r>
              <a:rPr lang="en-US" altLang="ja-JP" dirty="0">
                <a:solidFill>
                  <a:srgbClr val="191919"/>
                </a:solidFill>
                <a:ea typeface="ＭＳ Ｐゴシック" panose="020B0600070205080204" pitchFamily="34" charset="-128"/>
              </a:rPr>
              <a:t>Please review bulletin </a:t>
            </a:r>
            <a:r>
              <a:rPr lang="en-US" altLang="ja-JP" dirty="0" smtClean="0">
                <a:solidFill>
                  <a:srgbClr val="191919"/>
                </a:solidFill>
                <a:ea typeface="ＭＳ Ｐゴシック" panose="020B0600070205080204" pitchFamily="34" charset="-128"/>
              </a:rPr>
              <a:t>1347.3</a:t>
            </a:r>
            <a:endParaRPr lang="en-US" altLang="en-US" dirty="0">
              <a:solidFill>
                <a:srgbClr val="191919"/>
              </a:solidFill>
              <a:ea typeface="ＭＳ Ｐゴシック" panose="020B0600070205080204" pitchFamily="34" charset="-128"/>
            </a:endParaRPr>
          </a:p>
          <a:p>
            <a:pPr marL="0" indent="0" eaLnBrk="1" fontAlgn="auto" hangingPunct="1">
              <a:defRPr/>
            </a:pPr>
            <a:endParaRPr lang="en-US" altLang="en-US" dirty="0">
              <a:solidFill>
                <a:srgbClr val="191919"/>
              </a:solidFill>
              <a:ea typeface="ＭＳ Ｐゴシック" panose="020B0600070205080204" pitchFamily="34" charset="-128"/>
            </a:endParaRPr>
          </a:p>
          <a:p>
            <a:pPr marL="0" indent="0" eaLnBrk="1" fontAlgn="auto" hangingPunct="1">
              <a:defRPr/>
            </a:pPr>
            <a:endParaRPr lang="en-US" altLang="en-US" dirty="0">
              <a:solidFill>
                <a:srgbClr val="191919"/>
              </a:solidFill>
              <a:ea typeface="ＭＳ Ｐゴシック" panose="020B0600070205080204" pitchFamily="34" charset="-128"/>
            </a:endParaRPr>
          </a:p>
          <a:p>
            <a:pPr marL="0" indent="0" eaLnBrk="1" fontAlgn="auto" hangingPunct="1">
              <a:defRPr/>
            </a:pPr>
            <a:endParaRPr lang="en-US" altLang="en-US" dirty="0">
              <a:solidFill>
                <a:srgbClr val="191919"/>
              </a:solidFill>
              <a:ea typeface="ＭＳ Ｐゴシック" panose="020B0600070205080204" pitchFamily="34" charset="-128"/>
            </a:endParaRPr>
          </a:p>
        </p:txBody>
      </p:sp>
      <p:sp>
        <p:nvSpPr>
          <p:cNvPr id="6042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1FA7E12-DD77-4A47-87DC-6E3E9409075B}" type="slidenum">
              <a:rPr lang="en-US" altLang="en-US" smtClean="0">
                <a:latin typeface="Verdana" panose="020B0604030504040204" pitchFamily="34" charset="0"/>
              </a:rPr>
              <a:pPr/>
              <a:t>17</a:t>
            </a:fld>
            <a:endParaRPr lang="en-US" altLang="en-US" smtClean="0">
              <a:latin typeface="Verdana" panose="020B0604030504040204" pitchFamily="34" charset="0"/>
            </a:endParaRPr>
          </a:p>
        </p:txBody>
      </p:sp>
    </p:spTree>
  </p:cSld>
  <p:clrMapOvr>
    <a:masterClrMapping/>
  </p:clrMapOvr>
  <p:transition spd="slow">
    <p:pull dir="l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152400"/>
            <a:ext cx="8305800" cy="457200"/>
          </a:xfrm>
        </p:spPr>
        <p:txBody>
          <a:bodyPr/>
          <a:lstStyle/>
          <a:p>
            <a:pPr algn="ctr" eaLnBrk="1" fontAlgn="auto" hangingPunct="1">
              <a:spcAft>
                <a:spcPts val="0"/>
              </a:spcAft>
              <a:defRPr/>
            </a:pPr>
            <a:r>
              <a:rPr lang="en-US" sz="2400" b="1" dirty="0">
                <a:solidFill>
                  <a:schemeClr val="bg1"/>
                </a:solidFill>
                <a:ea typeface="ＭＳ Ｐゴシック" pitchFamily="34" charset="-128"/>
              </a:rPr>
              <a:t>Child Abuse Awareness Training (</a:t>
            </a:r>
            <a:r>
              <a:rPr lang="en-US" sz="2400" b="1" dirty="0" smtClean="0">
                <a:solidFill>
                  <a:schemeClr val="bg1"/>
                </a:solidFill>
                <a:ea typeface="ＭＳ Ｐゴシック" pitchFamily="34" charset="-128"/>
              </a:rPr>
              <a:t>6338.4)</a:t>
            </a:r>
            <a:endParaRPr lang="en-US" sz="2400" b="1" dirty="0">
              <a:solidFill>
                <a:schemeClr val="bg1"/>
              </a:solidFill>
              <a:ea typeface="ＭＳ Ｐゴシック" pitchFamily="34" charset="-128"/>
            </a:endParaRPr>
          </a:p>
        </p:txBody>
      </p:sp>
      <p:sp>
        <p:nvSpPr>
          <p:cNvPr id="17411" name="Rectangle 3"/>
          <p:cNvSpPr>
            <a:spLocks noGrp="1" noChangeArrowheads="1"/>
          </p:cNvSpPr>
          <p:nvPr>
            <p:ph idx="1"/>
          </p:nvPr>
        </p:nvSpPr>
        <p:spPr>
          <a:xfrm>
            <a:off x="152400" y="762000"/>
            <a:ext cx="8839200" cy="5614988"/>
          </a:xfrm>
        </p:spPr>
        <p:txBody>
          <a:bodyPr rtlCol="0">
            <a:normAutofit fontScale="55000" lnSpcReduction="20000"/>
          </a:bodyPr>
          <a:lstStyle/>
          <a:p>
            <a:pPr marL="0" lvl="2" indent="0" eaLnBrk="1" fontAlgn="auto" hangingPunct="1">
              <a:buFontTx/>
              <a:buNone/>
              <a:defRPr/>
            </a:pPr>
            <a:endParaRPr lang="en-US" sz="3200" b="1" dirty="0" smtClean="0">
              <a:solidFill>
                <a:schemeClr val="bg2">
                  <a:lumMod val="50000"/>
                </a:schemeClr>
              </a:solidFill>
              <a:ea typeface="ＭＳ Ｐゴシック" pitchFamily="34" charset="-128"/>
            </a:endParaRPr>
          </a:p>
          <a:p>
            <a:pPr marL="0" lvl="2" indent="0" eaLnBrk="1" fontAlgn="auto" hangingPunct="1">
              <a:buNone/>
              <a:defRPr/>
            </a:pPr>
            <a:r>
              <a:rPr lang="en-US" sz="3200" b="1" u="sng" dirty="0">
                <a:solidFill>
                  <a:schemeClr val="bg1"/>
                </a:solidFill>
              </a:rPr>
              <a:t>FALL</a:t>
            </a:r>
          </a:p>
          <a:p>
            <a:pPr marL="0" lvl="2" indent="0" eaLnBrk="1" fontAlgn="auto" hangingPunct="1">
              <a:buFontTx/>
              <a:buNone/>
              <a:defRPr/>
            </a:pPr>
            <a:r>
              <a:rPr lang="en-US" sz="3200" b="1" dirty="0" smtClean="0">
                <a:solidFill>
                  <a:schemeClr val="bg1"/>
                </a:solidFill>
                <a:ea typeface="ＭＳ Ｐゴシック" pitchFamily="34" charset="-128"/>
              </a:rPr>
              <a:t>Bul-6338.3 </a:t>
            </a:r>
            <a:r>
              <a:rPr lang="en-US" sz="3200" b="1" dirty="0">
                <a:solidFill>
                  <a:schemeClr val="bg1"/>
                </a:solidFill>
                <a:ea typeface="ＭＳ Ｐゴシック" pitchFamily="34" charset="-128"/>
              </a:rPr>
              <a:t>Mandatory CAAT &amp; Resources</a:t>
            </a:r>
            <a:endParaRPr lang="en-US" sz="3200" b="1" u="sng" dirty="0">
              <a:solidFill>
                <a:schemeClr val="bg1"/>
              </a:solidFill>
            </a:endParaRPr>
          </a:p>
          <a:p>
            <a:pPr marL="0" indent="0" eaLnBrk="1" fontAlgn="auto" hangingPunct="1">
              <a:buNone/>
              <a:defRPr/>
            </a:pPr>
            <a:r>
              <a:rPr lang="en-US" sz="3200" dirty="0">
                <a:solidFill>
                  <a:schemeClr val="bg1"/>
                </a:solidFill>
              </a:rPr>
              <a:t>All employees are auto-enrolled and are required to complete the </a:t>
            </a:r>
            <a:r>
              <a:rPr lang="en-US" sz="3200" b="1" u="sng" dirty="0">
                <a:solidFill>
                  <a:schemeClr val="bg1"/>
                </a:solidFill>
              </a:rPr>
              <a:t>Fall CAAT and assessment annually </a:t>
            </a:r>
            <a:r>
              <a:rPr lang="en-US" sz="3200" b="1" u="sng" dirty="0">
                <a:solidFill>
                  <a:srgbClr val="FF0000"/>
                </a:solidFill>
                <a:effectLst>
                  <a:outerShdw blurRad="38100" dist="38100" dir="2700000" algn="tl">
                    <a:srgbClr val="000000">
                      <a:alpha val="43137"/>
                    </a:srgbClr>
                  </a:outerShdw>
                </a:effectLst>
              </a:rPr>
              <a:t>between July 1 and no later than September 30</a:t>
            </a:r>
            <a:r>
              <a:rPr lang="en-US" sz="3200" dirty="0" smtClean="0">
                <a:solidFill>
                  <a:srgbClr val="FF0000"/>
                </a:solidFill>
                <a:effectLst>
                  <a:outerShdw blurRad="38100" dist="38100" dir="2700000" algn="tl">
                    <a:srgbClr val="000000">
                      <a:alpha val="43137"/>
                    </a:srgbClr>
                  </a:outerShdw>
                </a:effectLst>
              </a:rPr>
              <a:t>. </a:t>
            </a:r>
          </a:p>
          <a:p>
            <a:pPr marL="0" indent="0" eaLnBrk="1" fontAlgn="auto" hangingPunct="1">
              <a:buNone/>
              <a:defRPr/>
            </a:pPr>
            <a:r>
              <a:rPr lang="en-US" sz="3200" dirty="0" smtClean="0">
                <a:solidFill>
                  <a:schemeClr val="bg1"/>
                </a:solidFill>
              </a:rPr>
              <a:t>New </a:t>
            </a:r>
            <a:r>
              <a:rPr lang="en-US" sz="3200" dirty="0">
                <a:solidFill>
                  <a:schemeClr val="bg1"/>
                </a:solidFill>
              </a:rPr>
              <a:t>employees hired after September 30 are required to complete the Fall CAAT within 30 days of initial employment and annually thereafter. </a:t>
            </a:r>
            <a:endParaRPr lang="en-US" sz="3200" dirty="0" smtClean="0">
              <a:solidFill>
                <a:schemeClr val="bg1"/>
              </a:solidFill>
            </a:endParaRPr>
          </a:p>
          <a:p>
            <a:pPr marL="0" indent="0" eaLnBrk="1" fontAlgn="auto" hangingPunct="1">
              <a:buNone/>
              <a:defRPr/>
            </a:pPr>
            <a:endParaRPr lang="en-US" sz="3200" b="1" dirty="0">
              <a:solidFill>
                <a:schemeClr val="bg2">
                  <a:lumMod val="50000"/>
                </a:schemeClr>
              </a:solidFill>
              <a:ea typeface="ＭＳ Ｐゴシック" pitchFamily="34" charset="-128"/>
            </a:endParaRPr>
          </a:p>
          <a:p>
            <a:pPr marL="0" indent="0" eaLnBrk="1" fontAlgn="auto" hangingPunct="1">
              <a:buFontTx/>
              <a:buNone/>
              <a:defRPr/>
            </a:pPr>
            <a:r>
              <a:rPr lang="en-US" sz="3200" b="1" dirty="0">
                <a:solidFill>
                  <a:schemeClr val="bg1"/>
                </a:solidFill>
                <a:ea typeface="ＭＳ Ｐゴシック" pitchFamily="34" charset="-128"/>
              </a:rPr>
              <a:t>FALL ASSESSMENT:</a:t>
            </a:r>
          </a:p>
          <a:p>
            <a:pPr eaLnBrk="1" fontAlgn="auto" hangingPunct="1">
              <a:defRPr/>
            </a:pPr>
            <a:r>
              <a:rPr lang="en-US" sz="3200" dirty="0">
                <a:solidFill>
                  <a:schemeClr val="bg1"/>
                </a:solidFill>
              </a:rPr>
              <a:t>After reviewing the Fall CAAT video, </a:t>
            </a:r>
            <a:r>
              <a:rPr lang="en-US" sz="3200" b="1" u="sng" dirty="0">
                <a:solidFill>
                  <a:srgbClr val="FF0000"/>
                </a:solidFill>
                <a:effectLst>
                  <a:outerShdw blurRad="38100" dist="38100" dir="2700000" algn="tl">
                    <a:srgbClr val="000000">
                      <a:alpha val="43137"/>
                    </a:srgbClr>
                  </a:outerShdw>
                </a:effectLst>
              </a:rPr>
              <a:t>all employees must pass the assessment with a 100% completion percentage</a:t>
            </a:r>
            <a:r>
              <a:rPr lang="en-US" sz="3200" dirty="0">
                <a:solidFill>
                  <a:srgbClr val="002060"/>
                </a:solidFill>
              </a:rPr>
              <a:t> </a:t>
            </a:r>
            <a:r>
              <a:rPr lang="en-US" sz="3200" dirty="0">
                <a:solidFill>
                  <a:schemeClr val="bg1"/>
                </a:solidFill>
              </a:rPr>
              <a:t>to demonstrate their knowledge and comprehension</a:t>
            </a:r>
            <a:r>
              <a:rPr lang="en-US" sz="3200" dirty="0" smtClean="0">
                <a:solidFill>
                  <a:schemeClr val="bg1"/>
                </a:solidFill>
              </a:rPr>
              <a:t>.</a:t>
            </a:r>
          </a:p>
          <a:p>
            <a:pPr marL="0" indent="0" eaLnBrk="1" fontAlgn="auto" hangingPunct="1">
              <a:defRPr/>
            </a:pPr>
            <a:r>
              <a:rPr lang="en-US" sz="3200" dirty="0" smtClean="0">
                <a:solidFill>
                  <a:srgbClr val="002060"/>
                </a:solidFill>
              </a:rPr>
              <a:t> </a:t>
            </a:r>
            <a:r>
              <a:rPr lang="en-US" sz="3200" dirty="0">
                <a:solidFill>
                  <a:schemeClr val="bg2">
                    <a:lumMod val="50000"/>
                  </a:schemeClr>
                </a:solidFill>
              </a:rPr>
              <a:t>	</a:t>
            </a:r>
            <a:r>
              <a:rPr lang="en-US" sz="3100" b="1" u="sng" dirty="0">
                <a:solidFill>
                  <a:schemeClr val="bg1"/>
                </a:solidFill>
              </a:rPr>
              <a:t>Employees who fail to complete this mandatory training </a:t>
            </a:r>
            <a:r>
              <a:rPr lang="en-US" sz="3100" b="1" u="sng" dirty="0">
                <a:solidFill>
                  <a:srgbClr val="FF0000"/>
                </a:solidFill>
                <a:effectLst>
                  <a:outerShdw blurRad="38100" dist="38100" dir="2700000" algn="tl">
                    <a:srgbClr val="000000">
                      <a:alpha val="43137"/>
                    </a:srgbClr>
                  </a:outerShdw>
                </a:effectLst>
              </a:rPr>
              <a:t>may </a:t>
            </a:r>
            <a:r>
              <a:rPr lang="en-US" sz="3100" b="1" u="sng" dirty="0" smtClean="0">
                <a:solidFill>
                  <a:srgbClr val="FF0000"/>
                </a:solidFill>
                <a:effectLst>
                  <a:outerShdw blurRad="38100" dist="38100" dir="2700000" algn="tl">
                    <a:srgbClr val="000000">
                      <a:alpha val="43137"/>
                    </a:srgbClr>
                  </a:outerShdw>
                </a:effectLst>
              </a:rPr>
              <a:t>be  subject </a:t>
            </a:r>
            <a:r>
              <a:rPr lang="en-US" sz="3100" b="1" u="sng" dirty="0">
                <a:solidFill>
                  <a:srgbClr val="FF0000"/>
                </a:solidFill>
                <a:effectLst>
                  <a:outerShdw blurRad="38100" dist="38100" dir="2700000" algn="tl">
                    <a:srgbClr val="000000">
                      <a:alpha val="43137"/>
                    </a:srgbClr>
                  </a:outerShdw>
                </a:effectLst>
              </a:rPr>
              <a:t>to disciplinary action. </a:t>
            </a:r>
            <a:endParaRPr lang="en-US" sz="3100" b="1" u="sng" dirty="0" smtClean="0">
              <a:solidFill>
                <a:srgbClr val="FF0000"/>
              </a:solidFill>
              <a:effectLst>
                <a:outerShdw blurRad="38100" dist="38100" dir="2700000" algn="tl">
                  <a:srgbClr val="000000">
                    <a:alpha val="43137"/>
                  </a:srgbClr>
                </a:outerShdw>
              </a:effectLst>
            </a:endParaRPr>
          </a:p>
          <a:p>
            <a:pPr marL="0" indent="0" eaLnBrk="1" fontAlgn="auto" hangingPunct="1">
              <a:defRPr/>
            </a:pPr>
            <a:r>
              <a:rPr lang="en-US" sz="3800" b="1" dirty="0" smtClean="0">
                <a:solidFill>
                  <a:schemeClr val="accent1">
                    <a:lumMod val="60000"/>
                    <a:lumOff val="40000"/>
                  </a:schemeClr>
                </a:solidFill>
              </a:rPr>
              <a:t>Major </a:t>
            </a:r>
            <a:r>
              <a:rPr lang="en-US" sz="3800" b="1" dirty="0">
                <a:solidFill>
                  <a:schemeClr val="accent1">
                    <a:lumMod val="60000"/>
                    <a:lumOff val="40000"/>
                  </a:schemeClr>
                </a:solidFill>
              </a:rPr>
              <a:t>Changes: </a:t>
            </a:r>
            <a:r>
              <a:rPr lang="en-US" sz="3800" b="1" dirty="0">
                <a:solidFill>
                  <a:schemeClr val="bg1"/>
                </a:solidFill>
              </a:rPr>
              <a:t>Effective July 01, 2018 the online CAAT training has been transitioned to the My Professional Learning Network (MyPLN)</a:t>
            </a:r>
          </a:p>
          <a:p>
            <a:pPr marL="0" indent="0" eaLnBrk="1" fontAlgn="auto" hangingPunct="1">
              <a:defRPr/>
            </a:pPr>
            <a:endParaRPr lang="en-US" sz="3100" dirty="0">
              <a:solidFill>
                <a:schemeClr val="bg2">
                  <a:lumMod val="50000"/>
                </a:schemeClr>
              </a:solidFill>
              <a:ea typeface="ＭＳ Ｐゴシック" pitchFamily="34" charset="-128"/>
            </a:endParaRPr>
          </a:p>
          <a:p>
            <a:pPr marL="0" lvl="2" indent="0" eaLnBrk="1" fontAlgn="auto" hangingPunct="1">
              <a:defRPr/>
            </a:pPr>
            <a:endParaRPr lang="en-US" sz="2400" dirty="0">
              <a:solidFill>
                <a:srgbClr val="FF0000"/>
              </a:solidFill>
            </a:endParaRPr>
          </a:p>
          <a:p>
            <a:pPr marL="0" lvl="2" indent="0" eaLnBrk="1" fontAlgn="auto" hangingPunct="1">
              <a:defRPr/>
            </a:pPr>
            <a:endParaRPr lang="en-US" sz="2400" dirty="0">
              <a:solidFill>
                <a:srgbClr val="FF0000"/>
              </a:solidFill>
            </a:endParaRPr>
          </a:p>
          <a:p>
            <a:pPr marL="0" indent="0" eaLnBrk="1" fontAlgn="auto" hangingPunct="1">
              <a:defRPr/>
            </a:pPr>
            <a:endParaRPr lang="en-US" sz="2800" b="1" dirty="0">
              <a:solidFill>
                <a:schemeClr val="bg2">
                  <a:lumMod val="50000"/>
                </a:schemeClr>
              </a:solidFill>
              <a:ea typeface="ＭＳ Ｐゴシック" pitchFamily="34" charset="-128"/>
            </a:endParaRPr>
          </a:p>
          <a:p>
            <a:pPr marL="0" indent="0" eaLnBrk="1" fontAlgn="auto" hangingPunct="1">
              <a:defRPr/>
            </a:pPr>
            <a:endParaRPr lang="en-US" sz="2800" b="1" dirty="0">
              <a:solidFill>
                <a:schemeClr val="bg2">
                  <a:lumMod val="50000"/>
                </a:schemeClr>
              </a:solidFill>
              <a:ea typeface="ＭＳ Ｐゴシック" pitchFamily="34" charset="-128"/>
            </a:endParaRPr>
          </a:p>
        </p:txBody>
      </p:sp>
      <p:sp>
        <p:nvSpPr>
          <p:cNvPr id="6451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0C77B10-33A2-4726-B2FB-D449404DB13E}" type="slidenum">
              <a:rPr lang="en-US" altLang="en-US" smtClean="0">
                <a:latin typeface="Verdana" panose="020B0604030504040204" pitchFamily="34" charset="0"/>
              </a:rPr>
              <a:pPr/>
              <a:t>18</a:t>
            </a:fld>
            <a:endParaRPr lang="en-US" altLang="en-US" smtClean="0">
              <a:latin typeface="Verdana" panose="020B0604030504040204" pitchFamily="34" charset="0"/>
            </a:endParaRPr>
          </a:p>
        </p:txBody>
      </p:sp>
    </p:spTree>
  </p:cSld>
  <p:clrMapOvr>
    <a:masterClrMapping/>
  </p:clrMapOvr>
  <p:transition spd="slow">
    <p:check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3400" y="457200"/>
            <a:ext cx="8305800" cy="457200"/>
          </a:xfrm>
        </p:spPr>
        <p:txBody>
          <a:bodyPr/>
          <a:lstStyle/>
          <a:p>
            <a:pPr algn="ctr" eaLnBrk="1" fontAlgn="auto" hangingPunct="1">
              <a:spcAft>
                <a:spcPts val="0"/>
              </a:spcAft>
              <a:defRPr/>
            </a:pPr>
            <a:r>
              <a:rPr lang="en-US" sz="2000" b="1" dirty="0" smtClean="0">
                <a:solidFill>
                  <a:schemeClr val="bg1"/>
                </a:solidFill>
                <a:ea typeface="ＭＳ Ｐゴシック" pitchFamily="34" charset="-128"/>
              </a:rPr>
              <a:t>Child </a:t>
            </a:r>
            <a:r>
              <a:rPr lang="en-US" sz="2000" b="1" dirty="0">
                <a:solidFill>
                  <a:schemeClr val="bg1"/>
                </a:solidFill>
                <a:ea typeface="ＭＳ Ｐゴシック" pitchFamily="34" charset="-128"/>
              </a:rPr>
              <a:t>Abuse Reporting (Continued)</a:t>
            </a:r>
          </a:p>
        </p:txBody>
      </p:sp>
      <p:sp>
        <p:nvSpPr>
          <p:cNvPr id="70659" name="Rectangle 3"/>
          <p:cNvSpPr>
            <a:spLocks noGrp="1" noChangeArrowheads="1"/>
          </p:cNvSpPr>
          <p:nvPr>
            <p:ph idx="1"/>
          </p:nvPr>
        </p:nvSpPr>
        <p:spPr>
          <a:xfrm>
            <a:off x="457200" y="1295400"/>
            <a:ext cx="8305800" cy="4876800"/>
          </a:xfrm>
        </p:spPr>
        <p:txBody>
          <a:bodyPr/>
          <a:lstStyle/>
          <a:p>
            <a:pPr marL="0" indent="0" eaLnBrk="1" hangingPunct="1">
              <a:buFontTx/>
              <a:buNone/>
            </a:pPr>
            <a:endParaRPr lang="en-US" altLang="en-US" sz="2400" b="1" u="sng" dirty="0" smtClean="0">
              <a:solidFill>
                <a:srgbClr val="191919"/>
              </a:solidFill>
              <a:ea typeface="ＭＳ Ｐゴシック" panose="020B0600070205080204" pitchFamily="34" charset="-128"/>
            </a:endParaRPr>
          </a:p>
          <a:p>
            <a:pPr marL="0" indent="0" eaLnBrk="1" hangingPunct="1">
              <a:buFontTx/>
              <a:buNone/>
            </a:pPr>
            <a:r>
              <a:rPr lang="en-US" altLang="en-US" sz="2400" b="1" u="sng" dirty="0" smtClean="0">
                <a:solidFill>
                  <a:schemeClr val="bg1"/>
                </a:solidFill>
                <a:ea typeface="ＭＳ Ｐゴシック" panose="020B0600070205080204" pitchFamily="34" charset="-128"/>
              </a:rPr>
              <a:t>ABOLITION OF CORPORAL PUNISHMENT-</a:t>
            </a:r>
            <a:r>
              <a:rPr lang="en-US" sz="2400" b="1" dirty="0">
                <a:solidFill>
                  <a:schemeClr val="bg1"/>
                </a:solidFill>
                <a:ea typeface="ＭＳ Ｐゴシック" pitchFamily="34" charset="-128"/>
              </a:rPr>
              <a:t> BUL -5747.2 </a:t>
            </a:r>
            <a:endParaRPr lang="en-US" altLang="en-US" sz="2400" b="1" u="sng" dirty="0" smtClean="0">
              <a:solidFill>
                <a:schemeClr val="bg1"/>
              </a:solidFill>
              <a:ea typeface="ＭＳ Ｐゴシック" panose="020B0600070205080204" pitchFamily="34" charset="-128"/>
            </a:endParaRPr>
          </a:p>
          <a:p>
            <a:pPr marL="0" indent="0" eaLnBrk="1" hangingPunct="1"/>
            <a:r>
              <a:rPr lang="en-US" altLang="en-US" sz="2400" dirty="0" smtClean="0">
                <a:solidFill>
                  <a:schemeClr val="bg1"/>
                </a:solidFill>
                <a:ea typeface="ＭＳ Ｐゴシック" panose="020B0600070205080204" pitchFamily="34" charset="-128"/>
              </a:rPr>
              <a:t> The purpose of this Bulletin is to restate and reaffirm the importance of the District</a:t>
            </a:r>
            <a:r>
              <a:rPr lang="ja-JP" altLang="en-US" sz="2400" dirty="0" smtClean="0">
                <a:solidFill>
                  <a:schemeClr val="bg1"/>
                </a:solidFill>
                <a:ea typeface="ＭＳ Ｐゴシック" panose="020B0600070205080204" pitchFamily="34" charset="-128"/>
              </a:rPr>
              <a:t>’</a:t>
            </a:r>
            <a:r>
              <a:rPr lang="en-US" altLang="ja-JP" sz="2400" dirty="0" smtClean="0">
                <a:solidFill>
                  <a:schemeClr val="bg1"/>
                </a:solidFill>
                <a:ea typeface="ＭＳ Ｐゴシック" panose="020B0600070205080204" pitchFamily="34" charset="-128"/>
              </a:rPr>
              <a:t>s policy against the use of corporal punishment. By action taken on October 15, 1984, the Board of Education determined that the use of corporal punishment as a disciplinary option at any grade level and with any student was abolished. Corporal discipline, in any form, is not to be used within this District. </a:t>
            </a:r>
            <a:r>
              <a:rPr lang="en-US" altLang="ja-JP" dirty="0" smtClean="0">
                <a:ea typeface="ＭＳ Ｐゴシック" panose="020B0600070205080204" pitchFamily="34" charset="-128"/>
              </a:rPr>
              <a:t>	</a:t>
            </a:r>
          </a:p>
          <a:p>
            <a:pPr marL="0" indent="0" eaLnBrk="1" hangingPunct="1">
              <a:buFontTx/>
              <a:buNone/>
            </a:pPr>
            <a:endParaRPr lang="en-US" altLang="en-US" i="1" dirty="0" smtClean="0">
              <a:solidFill>
                <a:srgbClr val="002060"/>
              </a:solidFill>
              <a:ea typeface="ＭＳ Ｐゴシック" panose="020B0600070205080204" pitchFamily="34" charset="-128"/>
            </a:endParaRPr>
          </a:p>
          <a:p>
            <a:pPr marL="0" indent="0" eaLnBrk="1" hangingPunct="1">
              <a:buFontTx/>
              <a:buNone/>
            </a:pPr>
            <a:r>
              <a:rPr lang="en-US" altLang="en-US" dirty="0" smtClean="0">
                <a:ea typeface="ＭＳ Ｐゴシック" panose="020B0600070205080204" pitchFamily="34" charset="-128"/>
              </a:rPr>
              <a:t>	</a:t>
            </a:r>
          </a:p>
          <a:p>
            <a:pPr marL="0" indent="0" eaLnBrk="1" hangingPunct="1"/>
            <a:endParaRPr lang="en-US" altLang="en-US" u="sng" dirty="0" smtClean="0">
              <a:solidFill>
                <a:srgbClr val="191919"/>
              </a:solidFill>
              <a:ea typeface="ＭＳ Ｐゴシック" panose="020B0600070205080204" pitchFamily="34" charset="-128"/>
            </a:endParaRPr>
          </a:p>
        </p:txBody>
      </p:sp>
      <p:sp>
        <p:nvSpPr>
          <p:cNvPr id="7066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B01D6DD-0A8A-4B2F-AB59-157A51AC7249}" type="slidenum">
              <a:rPr lang="en-US" altLang="en-US" smtClean="0">
                <a:latin typeface="Verdana" panose="020B0604030504040204" pitchFamily="34" charset="0"/>
              </a:rPr>
              <a:pPr/>
              <a:t>19</a:t>
            </a:fld>
            <a:endParaRPr lang="en-US" altLang="en-US" smtClean="0">
              <a:latin typeface="Verdana" panose="020B0604030504040204" pitchFamily="34" charset="0"/>
            </a:endParaRPr>
          </a:p>
        </p:txBody>
      </p:sp>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33388" y="665163"/>
            <a:ext cx="8329612" cy="5308600"/>
          </a:xfrm>
        </p:spPr>
        <p:txBody>
          <a:bodyPr>
            <a:normAutofit lnSpcReduction="10000"/>
          </a:bodyPr>
          <a:lstStyle/>
          <a:p>
            <a:pPr marL="0" indent="0" eaLnBrk="1" hangingPunct="1">
              <a:buFont typeface="Wingdings 3" panose="05040102010807070707" pitchFamily="18" charset="2"/>
              <a:buNone/>
              <a:defRPr/>
            </a:pPr>
            <a:endParaRPr lang="en-US" b="1" dirty="0" smtClean="0">
              <a:solidFill>
                <a:schemeClr val="accent1">
                  <a:lumMod val="75000"/>
                </a:schemeClr>
              </a:solidFill>
            </a:endParaRPr>
          </a:p>
          <a:p>
            <a:pPr eaLnBrk="1" hangingPunct="1">
              <a:defRPr/>
            </a:pPr>
            <a:endParaRPr lang="en-US" b="1" dirty="0" smtClean="0">
              <a:solidFill>
                <a:schemeClr val="bg1"/>
              </a:solidFill>
            </a:endParaRPr>
          </a:p>
          <a:p>
            <a:pPr eaLnBrk="1" hangingPunct="1">
              <a:defRPr/>
            </a:pPr>
            <a:r>
              <a:rPr lang="en-US" b="1" dirty="0" smtClean="0">
                <a:solidFill>
                  <a:schemeClr val="bg1"/>
                </a:solidFill>
              </a:rPr>
              <a:t>Automated </a:t>
            </a:r>
            <a:r>
              <a:rPr lang="en-US" b="1" dirty="0">
                <a:solidFill>
                  <a:schemeClr val="bg1"/>
                </a:solidFill>
              </a:rPr>
              <a:t>External Defibrillator Certification (AEDs</a:t>
            </a:r>
            <a:r>
              <a:rPr lang="en-US" b="1" dirty="0" smtClean="0">
                <a:solidFill>
                  <a:schemeClr val="bg1"/>
                </a:solidFill>
              </a:rPr>
              <a:t>)</a:t>
            </a:r>
          </a:p>
          <a:p>
            <a:pPr eaLnBrk="1" hangingPunct="1">
              <a:defRPr/>
            </a:pPr>
            <a:r>
              <a:rPr lang="en-US" b="1" dirty="0" smtClean="0">
                <a:solidFill>
                  <a:schemeClr val="bg1"/>
                </a:solidFill>
              </a:rPr>
              <a:t>Bullying </a:t>
            </a:r>
            <a:r>
              <a:rPr lang="en-US" b="1" dirty="0">
                <a:solidFill>
                  <a:schemeClr val="bg1"/>
                </a:solidFill>
              </a:rPr>
              <a:t>and Hazing Policy</a:t>
            </a:r>
          </a:p>
          <a:p>
            <a:pPr lvl="1" eaLnBrk="1" hangingPunct="1">
              <a:defRPr/>
            </a:pPr>
            <a:r>
              <a:rPr lang="en-US" dirty="0">
                <a:solidFill>
                  <a:schemeClr val="bg1"/>
                </a:solidFill>
              </a:rPr>
              <a:t>Student to Student and Student to Adult</a:t>
            </a:r>
          </a:p>
          <a:p>
            <a:pPr eaLnBrk="1" hangingPunct="1">
              <a:defRPr/>
            </a:pPr>
            <a:r>
              <a:rPr lang="en-US" b="1" dirty="0">
                <a:solidFill>
                  <a:schemeClr val="bg1"/>
                </a:solidFill>
              </a:rPr>
              <a:t>Child Abuse and Neglect Reporting Requirements</a:t>
            </a:r>
          </a:p>
          <a:p>
            <a:pPr lvl="1" eaLnBrk="1" hangingPunct="1">
              <a:defRPr/>
            </a:pPr>
            <a:r>
              <a:rPr lang="en-US" dirty="0">
                <a:solidFill>
                  <a:schemeClr val="bg1"/>
                </a:solidFill>
              </a:rPr>
              <a:t>Child Abuse and Neglect Reporting Requirements</a:t>
            </a:r>
          </a:p>
          <a:p>
            <a:pPr lvl="1" eaLnBrk="1" hangingPunct="1">
              <a:defRPr/>
            </a:pPr>
            <a:r>
              <a:rPr lang="en-US" dirty="0">
                <a:solidFill>
                  <a:schemeClr val="bg1"/>
                </a:solidFill>
              </a:rPr>
              <a:t>Code of Conduct With </a:t>
            </a:r>
            <a:r>
              <a:rPr lang="en-US" dirty="0" smtClean="0">
                <a:solidFill>
                  <a:schemeClr val="bg1"/>
                </a:solidFill>
              </a:rPr>
              <a:t>Students</a:t>
            </a:r>
          </a:p>
          <a:p>
            <a:pPr eaLnBrk="1" hangingPunct="1">
              <a:defRPr/>
            </a:pPr>
            <a:r>
              <a:rPr lang="en-US" altLang="en-US" b="1" dirty="0" smtClean="0">
                <a:solidFill>
                  <a:schemeClr val="bg1"/>
                </a:solidFill>
                <a:ea typeface="ＭＳ Ｐゴシック" panose="020B0600070205080204" pitchFamily="34" charset="-128"/>
              </a:rPr>
              <a:t>Employee Attendance</a:t>
            </a:r>
          </a:p>
          <a:p>
            <a:pPr lvl="1" eaLnBrk="1" hangingPunct="1">
              <a:defRPr/>
            </a:pPr>
            <a:r>
              <a:rPr lang="en-US" altLang="en-US" dirty="0" smtClean="0">
                <a:solidFill>
                  <a:schemeClr val="bg1"/>
                </a:solidFill>
                <a:ea typeface="ＭＳ Ｐゴシック" panose="020B0600070205080204" pitchFamily="34" charset="-128"/>
              </a:rPr>
              <a:t>Board of Education Report 393-0304</a:t>
            </a:r>
          </a:p>
          <a:p>
            <a:pPr lvl="1" eaLnBrk="1" hangingPunct="1">
              <a:defRPr/>
            </a:pPr>
            <a:r>
              <a:rPr lang="en-US" altLang="en-US" dirty="0" smtClean="0">
                <a:solidFill>
                  <a:schemeClr val="bg1"/>
                </a:solidFill>
                <a:ea typeface="ＭＳ Ｐゴシック" panose="020B0600070205080204" pitchFamily="34" charset="-128"/>
              </a:rPr>
              <a:t>ITD Attendance Policy</a:t>
            </a:r>
          </a:p>
          <a:p>
            <a:pPr lvl="1" eaLnBrk="1" hangingPunct="1">
              <a:defRPr/>
            </a:pPr>
            <a:r>
              <a:rPr lang="en-US" altLang="en-US" dirty="0" smtClean="0">
                <a:solidFill>
                  <a:schemeClr val="bg1"/>
                </a:solidFill>
                <a:ea typeface="ＭＳ Ｐゴシック" panose="020B0600070205080204" pitchFamily="34" charset="-128"/>
              </a:rPr>
              <a:t>New Certification of Absences Form</a:t>
            </a:r>
          </a:p>
          <a:p>
            <a:pPr lvl="1" eaLnBrk="1" hangingPunct="1">
              <a:defRPr/>
            </a:pPr>
            <a:r>
              <a:rPr lang="en-US" altLang="en-US" dirty="0" smtClean="0">
                <a:solidFill>
                  <a:schemeClr val="bg1"/>
                </a:solidFill>
                <a:ea typeface="ＭＳ Ｐゴシック" panose="020B0600070205080204" pitchFamily="34" charset="-128"/>
              </a:rPr>
              <a:t>Sign-in/Sign-Out Policy (Payroll Concepts Manual)</a:t>
            </a:r>
          </a:p>
          <a:p>
            <a:pPr eaLnBrk="1" hangingPunct="1">
              <a:defRPr/>
            </a:pPr>
            <a:endParaRPr lang="en-US" dirty="0"/>
          </a:p>
        </p:txBody>
      </p:sp>
      <p:sp>
        <p:nvSpPr>
          <p:cNvPr id="34819" name="TextBox 7"/>
          <p:cNvSpPr txBox="1">
            <a:spLocks noChangeArrowheads="1"/>
          </p:cNvSpPr>
          <p:nvPr/>
        </p:nvSpPr>
        <p:spPr bwMode="auto">
          <a:xfrm>
            <a:off x="609600" y="644525"/>
            <a:ext cx="8153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2800" b="1" dirty="0" smtClean="0">
                <a:solidFill>
                  <a:schemeClr val="bg1"/>
                </a:solidFill>
              </a:rPr>
              <a:t>AGENDA</a:t>
            </a:r>
          </a:p>
        </p:txBody>
      </p:sp>
    </p:spTree>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28600"/>
            <a:ext cx="8305800" cy="457200"/>
          </a:xfrm>
        </p:spPr>
        <p:txBody>
          <a:bodyPr/>
          <a:lstStyle/>
          <a:p>
            <a:pPr algn="ctr" eaLnBrk="1" fontAlgn="auto" hangingPunct="1">
              <a:spcAft>
                <a:spcPts val="0"/>
              </a:spcAft>
              <a:defRPr/>
            </a:pPr>
            <a:r>
              <a:rPr lang="en-US" sz="2000" b="1" dirty="0" smtClean="0">
                <a:solidFill>
                  <a:schemeClr val="bg1"/>
                </a:solidFill>
                <a:ea typeface="ＭＳ Ｐゴシック" pitchFamily="34" charset="-128"/>
              </a:rPr>
              <a:t>Child </a:t>
            </a:r>
            <a:r>
              <a:rPr lang="en-US" sz="2000" b="1" dirty="0">
                <a:solidFill>
                  <a:schemeClr val="bg1"/>
                </a:solidFill>
                <a:ea typeface="ＭＳ Ｐゴシック" pitchFamily="34" charset="-128"/>
              </a:rPr>
              <a:t>Abuse Reporting </a:t>
            </a:r>
            <a:r>
              <a:rPr lang="en-US" sz="1600" b="1" dirty="0">
                <a:solidFill>
                  <a:schemeClr val="bg1"/>
                </a:solidFill>
                <a:ea typeface="ＭＳ Ｐゴシック" pitchFamily="34" charset="-128"/>
              </a:rPr>
              <a:t>(Continued)</a:t>
            </a:r>
            <a:endParaRPr lang="en-US" sz="2000" b="1" dirty="0">
              <a:solidFill>
                <a:schemeClr val="bg1"/>
              </a:solidFill>
              <a:ea typeface="ＭＳ Ｐゴシック" pitchFamily="34" charset="-128"/>
            </a:endParaRPr>
          </a:p>
        </p:txBody>
      </p:sp>
      <p:sp>
        <p:nvSpPr>
          <p:cNvPr id="27651" name="Rectangle 3"/>
          <p:cNvSpPr>
            <a:spLocks noGrp="1" noChangeArrowheads="1"/>
          </p:cNvSpPr>
          <p:nvPr>
            <p:ph idx="1"/>
          </p:nvPr>
        </p:nvSpPr>
        <p:spPr>
          <a:xfrm>
            <a:off x="484909" y="914400"/>
            <a:ext cx="8305800" cy="5257800"/>
          </a:xfrm>
        </p:spPr>
        <p:txBody>
          <a:bodyPr/>
          <a:lstStyle/>
          <a:p>
            <a:pPr marL="0" indent="0" eaLnBrk="1" hangingPunct="1">
              <a:buFontTx/>
              <a:buNone/>
            </a:pPr>
            <a:r>
              <a:rPr lang="en-US" altLang="en-US" b="1" u="sng" dirty="0" smtClean="0">
                <a:solidFill>
                  <a:schemeClr val="bg1"/>
                </a:solidFill>
                <a:ea typeface="ＭＳ Ｐゴシック" panose="020B0600070205080204" pitchFamily="34" charset="-128"/>
              </a:rPr>
              <a:t>ABOLITION OF CORPORAL PUNISHMENT</a:t>
            </a:r>
            <a:r>
              <a:rPr lang="en-US" b="1" dirty="0">
                <a:solidFill>
                  <a:schemeClr val="bg1"/>
                </a:solidFill>
                <a:ea typeface="ＭＳ Ｐゴシック" pitchFamily="34" charset="-128"/>
              </a:rPr>
              <a:t> BUL - </a:t>
            </a:r>
            <a:r>
              <a:rPr lang="en-US" b="1" dirty="0" smtClean="0">
                <a:solidFill>
                  <a:schemeClr val="bg1"/>
                </a:solidFill>
                <a:ea typeface="ＭＳ Ｐゴシック" pitchFamily="34" charset="-128"/>
              </a:rPr>
              <a:t>5747.2</a:t>
            </a:r>
          </a:p>
          <a:p>
            <a:pPr marL="0" indent="0" eaLnBrk="1" hangingPunct="1">
              <a:buFontTx/>
              <a:buNone/>
            </a:pPr>
            <a:r>
              <a:rPr lang="en-US" altLang="en-US" dirty="0" smtClean="0">
                <a:solidFill>
                  <a:schemeClr val="bg1"/>
                </a:solidFill>
                <a:ea typeface="ＭＳ Ｐゴシック" panose="020B0600070205080204" pitchFamily="34" charset="-128"/>
              </a:rPr>
              <a:t>Under the law, </a:t>
            </a:r>
            <a:r>
              <a:rPr lang="ja-JP" altLang="en-US" dirty="0" smtClean="0">
                <a:solidFill>
                  <a:schemeClr val="bg1"/>
                </a:solidFill>
                <a:ea typeface="ＭＳ Ｐゴシック" panose="020B0600070205080204" pitchFamily="34" charset="-128"/>
              </a:rPr>
              <a:t>“</a:t>
            </a:r>
            <a:r>
              <a:rPr lang="en-US" altLang="ja-JP" dirty="0" smtClean="0">
                <a:solidFill>
                  <a:schemeClr val="bg1"/>
                </a:solidFill>
                <a:ea typeface="ＭＳ Ｐゴシック" panose="020B0600070205080204" pitchFamily="34" charset="-128"/>
              </a:rPr>
              <a:t>corporal punishment</a:t>
            </a:r>
            <a:r>
              <a:rPr lang="ja-JP" altLang="en-US" dirty="0" smtClean="0">
                <a:solidFill>
                  <a:schemeClr val="bg1"/>
                </a:solidFill>
                <a:ea typeface="ＭＳ Ｐゴシック" panose="020B0600070205080204" pitchFamily="34" charset="-128"/>
              </a:rPr>
              <a:t>”</a:t>
            </a:r>
            <a:r>
              <a:rPr lang="en-US" altLang="ja-JP" dirty="0" smtClean="0">
                <a:solidFill>
                  <a:schemeClr val="bg1"/>
                </a:solidFill>
                <a:ea typeface="ＭＳ Ｐゴシック" panose="020B0600070205080204" pitchFamily="34" charset="-128"/>
              </a:rPr>
              <a:t> is defined as </a:t>
            </a:r>
            <a:r>
              <a:rPr lang="en-US" altLang="ja-JP" b="1" dirty="0" smtClean="0">
                <a:solidFill>
                  <a:srgbClr val="FF0000"/>
                </a:solidFill>
                <a:ea typeface="ＭＳ Ｐゴシック" panose="020B0600070205080204" pitchFamily="34" charset="-128"/>
              </a:rPr>
              <a:t>willful infliction of, or willfully causing the infliction of, physical pain on a pupil. </a:t>
            </a:r>
            <a:r>
              <a:rPr lang="en-US" altLang="ja-JP" b="1" dirty="0" smtClean="0">
                <a:solidFill>
                  <a:schemeClr val="bg1"/>
                </a:solidFill>
                <a:ea typeface="ＭＳ Ｐゴシック" panose="020B0600070205080204" pitchFamily="34" charset="-128"/>
              </a:rPr>
              <a:t>	</a:t>
            </a:r>
          </a:p>
          <a:p>
            <a:pPr marL="0" indent="0" eaLnBrk="1" hangingPunct="1"/>
            <a:endParaRPr lang="en-US" altLang="ja-JP" b="1" dirty="0" smtClean="0">
              <a:solidFill>
                <a:schemeClr val="bg1"/>
              </a:solidFill>
              <a:ea typeface="ＭＳ Ｐゴシック" panose="020B0600070205080204" pitchFamily="34" charset="-128"/>
            </a:endParaRPr>
          </a:p>
          <a:p>
            <a:pPr marL="0" indent="0" eaLnBrk="1" hangingPunct="1"/>
            <a:r>
              <a:rPr lang="en-US" altLang="en-US" b="1" dirty="0" smtClean="0">
                <a:solidFill>
                  <a:schemeClr val="bg1"/>
                </a:solidFill>
                <a:ea typeface="ＭＳ Ｐゴシック" panose="020B0600070205080204" pitchFamily="34" charset="-128"/>
              </a:rPr>
              <a:t>Corporal punishment refers to the intentional application of physical pain as a method of changing behavior</a:t>
            </a:r>
            <a:r>
              <a:rPr lang="en-US" altLang="en-US" dirty="0" smtClean="0">
                <a:solidFill>
                  <a:schemeClr val="bg1"/>
                </a:solidFill>
                <a:ea typeface="ＭＳ Ｐゴシック" panose="020B0600070205080204" pitchFamily="34" charset="-128"/>
              </a:rPr>
              <a:t>. District employees are directed to not engage in the use of corporal punishment, which includes but is not limited to engaging in a mutual physical altercation, food deprivation, hitting, painful body postures, pinching, pushing, shaking, slapping, tripping, use of excessive exercise drills, or prevention of use of restrooms. </a:t>
            </a:r>
            <a:endParaRPr lang="en-US" altLang="en-US" dirty="0" smtClean="0">
              <a:solidFill>
                <a:srgbClr val="191919"/>
              </a:solidFill>
              <a:ea typeface="ＭＳ Ｐゴシック" panose="020B0600070205080204" pitchFamily="34" charset="-128"/>
            </a:endParaRPr>
          </a:p>
        </p:txBody>
      </p:sp>
      <p:sp>
        <p:nvSpPr>
          <p:cNvPr id="7270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C57DEDB-0B36-4912-A9DC-836070998B0C}" type="slidenum">
              <a:rPr lang="en-US" altLang="en-US" smtClean="0">
                <a:latin typeface="Verdana" panose="020B0604030504040204" pitchFamily="34" charset="0"/>
              </a:rPr>
              <a:pPr/>
              <a:t>20</a:t>
            </a:fld>
            <a:endParaRPr lang="en-US" altLang="en-US" smtClean="0">
              <a:latin typeface="Verdana" panose="020B060403050404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800" decel="100000"/>
                                        <p:tgtEl>
                                          <p:spTgt spid="27651">
                                            <p:txEl>
                                              <p:pRg st="0" end="0"/>
                                            </p:txEl>
                                          </p:spTgt>
                                        </p:tgtEl>
                                      </p:cBhvr>
                                    </p:animEffect>
                                    <p:anim calcmode="lin" valueType="num">
                                      <p:cBhvr>
                                        <p:cTn id="8" dur="800" decel="100000" fill="hold"/>
                                        <p:tgtEl>
                                          <p:spTgt spid="27651">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7651">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7651">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7651">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7651">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7651">
                                            <p:txEl>
                                              <p:pRg st="1" end="1"/>
                                            </p:txEl>
                                          </p:spTgt>
                                        </p:tgtEl>
                                        <p:attrNameLst>
                                          <p:attrName>style.visibility</p:attrName>
                                        </p:attrNameLst>
                                      </p:cBhvr>
                                      <p:to>
                                        <p:strVal val="visible"/>
                                      </p:to>
                                    </p:set>
                                    <p:animEffect transition="in" filter="fade">
                                      <p:cBhvr>
                                        <p:cTn id="17" dur="800" decel="100000"/>
                                        <p:tgtEl>
                                          <p:spTgt spid="27651">
                                            <p:txEl>
                                              <p:pRg st="1" end="1"/>
                                            </p:txEl>
                                          </p:spTgt>
                                        </p:tgtEl>
                                      </p:cBhvr>
                                    </p:animEffect>
                                    <p:anim calcmode="lin" valueType="num">
                                      <p:cBhvr>
                                        <p:cTn id="18" dur="800" decel="100000" fill="hold"/>
                                        <p:tgtEl>
                                          <p:spTgt spid="27651">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27651">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27651">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7651">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7651">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27651">
                                            <p:txEl>
                                              <p:pRg st="3" end="3"/>
                                            </p:txEl>
                                          </p:spTgt>
                                        </p:tgtEl>
                                        <p:attrNameLst>
                                          <p:attrName>style.visibility</p:attrName>
                                        </p:attrNameLst>
                                      </p:cBhvr>
                                      <p:to>
                                        <p:strVal val="visible"/>
                                      </p:to>
                                    </p:set>
                                    <p:animEffect transition="in" filter="fade">
                                      <p:cBhvr>
                                        <p:cTn id="27" dur="800" decel="100000"/>
                                        <p:tgtEl>
                                          <p:spTgt spid="27651">
                                            <p:txEl>
                                              <p:pRg st="3" end="3"/>
                                            </p:txEl>
                                          </p:spTgt>
                                        </p:tgtEl>
                                      </p:cBhvr>
                                    </p:animEffect>
                                    <p:anim calcmode="lin" valueType="num">
                                      <p:cBhvr>
                                        <p:cTn id="28" dur="800" decel="100000" fill="hold"/>
                                        <p:tgtEl>
                                          <p:spTgt spid="27651">
                                            <p:txEl>
                                              <p:pRg st="3" end="3"/>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27651">
                                            <p:txEl>
                                              <p:pRg st="3" end="3"/>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27651">
                                            <p:txEl>
                                              <p:pRg st="3" end="3"/>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7651">
                                            <p:txEl>
                                              <p:pRg st="3" end="3"/>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7651">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152400"/>
            <a:ext cx="8305800" cy="838200"/>
          </a:xfrm>
        </p:spPr>
        <p:txBody>
          <a:bodyPr/>
          <a:lstStyle/>
          <a:p>
            <a:pPr algn="ctr" eaLnBrk="1" fontAlgn="auto" hangingPunct="1">
              <a:spcAft>
                <a:spcPts val="0"/>
              </a:spcAft>
              <a:defRPr/>
            </a:pPr>
            <a:r>
              <a:rPr lang="en-US" sz="2800" b="1" dirty="0">
                <a:solidFill>
                  <a:schemeClr val="bg1"/>
                </a:solidFill>
                <a:ea typeface="ＭＳ Ｐゴシック" pitchFamily="34" charset="-128"/>
              </a:rPr>
              <a:t>BUL - 5167.0 Code Of Conduct With </a:t>
            </a:r>
            <a:r>
              <a:rPr lang="en-US" sz="2800" b="1" dirty="0" smtClean="0">
                <a:solidFill>
                  <a:schemeClr val="bg1"/>
                </a:solidFill>
                <a:ea typeface="ＭＳ Ｐゴシック" pitchFamily="34" charset="-128"/>
              </a:rPr>
              <a:t>Students</a:t>
            </a:r>
            <a:endParaRPr lang="en-US" sz="2800" b="1" dirty="0">
              <a:solidFill>
                <a:schemeClr val="bg1"/>
              </a:solidFill>
              <a:ea typeface="ＭＳ Ｐゴシック" pitchFamily="34" charset="-128"/>
            </a:endParaRPr>
          </a:p>
        </p:txBody>
      </p:sp>
      <p:sp>
        <p:nvSpPr>
          <p:cNvPr id="74755" name="Content Placeholder 2"/>
          <p:cNvSpPr>
            <a:spLocks noGrp="1"/>
          </p:cNvSpPr>
          <p:nvPr>
            <p:ph idx="1"/>
          </p:nvPr>
        </p:nvSpPr>
        <p:spPr>
          <a:xfrm>
            <a:off x="533400" y="990600"/>
            <a:ext cx="8305800" cy="5257800"/>
          </a:xfrm>
        </p:spPr>
        <p:txBody>
          <a:bodyPr/>
          <a:lstStyle/>
          <a:p>
            <a:pPr eaLnBrk="1" hangingPunct="1"/>
            <a:r>
              <a:rPr lang="en-US" altLang="en-US" dirty="0" smtClean="0">
                <a:solidFill>
                  <a:schemeClr val="bg1"/>
                </a:solidFill>
                <a:ea typeface="ＭＳ Ｐゴシック" panose="020B0600070205080204" pitchFamily="34" charset="-128"/>
              </a:rPr>
              <a:t>The purpose of this policy is to delineate those situations and advise employees/individuals that, when allegations of inappropriate conduct or behavior are made, the District is obligated to investigate the allegations and, if warranted, take appropriate administrative and/or disciplinary action.</a:t>
            </a:r>
          </a:p>
          <a:p>
            <a:pPr eaLnBrk="1" hangingPunct="1"/>
            <a:endParaRPr lang="en-US" altLang="en-US" dirty="0" smtClean="0">
              <a:solidFill>
                <a:schemeClr val="bg1"/>
              </a:solidFill>
              <a:ea typeface="ＭＳ Ｐゴシック" panose="020B0600070205080204" pitchFamily="34" charset="-128"/>
            </a:endParaRPr>
          </a:p>
          <a:p>
            <a:pPr eaLnBrk="1" hangingPunct="1"/>
            <a:r>
              <a:rPr lang="en-US" altLang="en-US" dirty="0" smtClean="0">
                <a:solidFill>
                  <a:schemeClr val="bg1"/>
                </a:solidFill>
                <a:ea typeface="ＭＳ Ｐゴシック" panose="020B0600070205080204" pitchFamily="34" charset="-128"/>
              </a:rPr>
              <a:t>This policy is also a notification to administrators/ principals/supervisors/unit heads of their responsibilities to provide notice and give clear guidance to employees and all individuals who work with or have contact with students regarding the District document, </a:t>
            </a:r>
            <a:r>
              <a:rPr lang="ja-JP" altLang="en-US" dirty="0" smtClean="0">
                <a:solidFill>
                  <a:schemeClr val="bg1"/>
                </a:solidFill>
                <a:ea typeface="ＭＳ Ｐゴシック" panose="020B0600070205080204" pitchFamily="34" charset="-128"/>
              </a:rPr>
              <a:t>“</a:t>
            </a:r>
            <a:r>
              <a:rPr lang="en-US" altLang="ja-JP" i="1" dirty="0" smtClean="0">
                <a:solidFill>
                  <a:schemeClr val="bg1"/>
                </a:solidFill>
                <a:ea typeface="ＭＳ Ｐゴシック" panose="020B0600070205080204" pitchFamily="34" charset="-128"/>
              </a:rPr>
              <a:t>Code of Conduct with Students.</a:t>
            </a:r>
            <a:r>
              <a:rPr lang="ja-JP" altLang="en-US" dirty="0" smtClean="0">
                <a:solidFill>
                  <a:schemeClr val="bg1"/>
                </a:solidFill>
                <a:ea typeface="ＭＳ Ｐゴシック" panose="020B0600070205080204" pitchFamily="34" charset="-128"/>
              </a:rPr>
              <a:t>” </a:t>
            </a:r>
            <a:endParaRPr lang="en-US" altLang="ja-JP" dirty="0" smtClean="0">
              <a:solidFill>
                <a:schemeClr val="bg1"/>
              </a:solidFill>
              <a:ea typeface="ＭＳ Ｐゴシック" panose="020B0600070205080204" pitchFamily="34" charset="-128"/>
            </a:endParaRPr>
          </a:p>
          <a:p>
            <a:pPr eaLnBrk="1" hangingPunct="1"/>
            <a:r>
              <a:rPr lang="en-US" altLang="ja-JP" dirty="0" smtClean="0">
                <a:solidFill>
                  <a:schemeClr val="bg1"/>
                </a:solidFill>
                <a:ea typeface="ＭＳ Ｐゴシック" panose="020B0600070205080204" pitchFamily="34" charset="-128"/>
              </a:rPr>
              <a:t>The Online training Module is available via the MyPLN Network for use at staff meeting, during employee work hours, or at a time approved by the site administrator during an employees’ assigned working hours. </a:t>
            </a:r>
          </a:p>
          <a:p>
            <a:pPr eaLnBrk="1" hangingPunct="1"/>
            <a:endParaRPr lang="en-US" altLang="en-US" sz="2400" dirty="0" smtClean="0">
              <a:solidFill>
                <a:srgbClr val="191919"/>
              </a:solidFill>
              <a:ea typeface="ＭＳ Ｐゴシック" panose="020B0600070205080204" pitchFamily="34" charset="-128"/>
            </a:endParaRPr>
          </a:p>
        </p:txBody>
      </p:sp>
      <p:sp>
        <p:nvSpPr>
          <p:cNvPr id="7475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97A8348-9D15-4344-BC76-4302D2F0AFE6}" type="slidenum">
              <a:rPr lang="en-US" altLang="en-US" smtClean="0">
                <a:latin typeface="Verdana" panose="020B0604030504040204" pitchFamily="34" charset="0"/>
              </a:rPr>
              <a:pPr/>
              <a:t>21</a:t>
            </a:fld>
            <a:endParaRPr lang="en-US" altLang="en-US" smtClean="0">
              <a:latin typeface="Verdana" panose="020B0604030504040204" pitchFamily="34" charset="0"/>
            </a:endParaRPr>
          </a:p>
        </p:txBody>
      </p:sp>
    </p:spTree>
  </p:cSld>
  <p:clrMapOvr>
    <a:masterClrMapping/>
  </p:clrMapOvr>
  <p:transition>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0" y="0"/>
            <a:ext cx="9144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Footer Placeholder 1"/>
          <p:cNvSpPr>
            <a:spLocks noGrp="1"/>
          </p:cNvSpPr>
          <p:nvPr>
            <p:ph type="ftr" sz="quarter" idx="11"/>
          </p:nvPr>
        </p:nvSpPr>
        <p:spPr/>
        <p:txBody>
          <a:bodyPr/>
          <a:lstStyle/>
          <a:p>
            <a:pPr>
              <a:defRPr/>
            </a:pPr>
            <a:endParaRPr lang="en-US"/>
          </a:p>
        </p:txBody>
      </p:sp>
      <p:sp>
        <p:nvSpPr>
          <p:cNvPr id="7578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5711FA6-265D-4F27-A36A-EA2A53501F0A}" type="slidenum">
              <a:rPr lang="en-US" altLang="en-US" smtClean="0">
                <a:latin typeface="Verdana" panose="020B0604030504040204" pitchFamily="34" charset="0"/>
              </a:rPr>
              <a:pPr/>
              <a:t>22</a:t>
            </a:fld>
            <a:endParaRPr lang="en-US" altLang="en-US" smtClean="0">
              <a:latin typeface="Verdana" panose="020B0604030504040204" pitchFamily="34" charset="0"/>
            </a:endParaRPr>
          </a:p>
        </p:txBody>
      </p:sp>
    </p:spTree>
  </p:cSld>
  <p:clrMapOvr>
    <a:masterClrMapping/>
  </p:clrMapOvr>
  <p:transition spd="slow">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xfrm>
            <a:off x="1600200" y="1066800"/>
            <a:ext cx="5638800" cy="2743200"/>
          </a:xfrm>
        </p:spPr>
        <p:txBody>
          <a:bodyPr>
            <a:normAutofit fontScale="90000"/>
          </a:bodyPr>
          <a:lstStyle/>
          <a:p>
            <a:pPr algn="ctr" eaLnBrk="1" fontAlgn="auto" hangingPunct="1">
              <a:spcAft>
                <a:spcPts val="0"/>
              </a:spcAft>
              <a:defRPr/>
            </a:pPr>
            <a:r>
              <a:rPr lang="en-US" altLang="en-US" sz="4800" dirty="0" smtClean="0">
                <a:solidFill>
                  <a:srgbClr val="000000"/>
                </a:solidFill>
                <a:ea typeface="ＭＳ Ｐゴシック" panose="020B0600070205080204" pitchFamily="34" charset="-128"/>
              </a:rPr>
              <a:t> </a:t>
            </a:r>
            <a:r>
              <a:rPr lang="en-US" altLang="en-US" sz="4800" dirty="0">
                <a:solidFill>
                  <a:srgbClr val="000000"/>
                </a:solidFill>
                <a:ea typeface="ＭＳ Ｐゴシック" panose="020B0600070205080204" pitchFamily="34" charset="-128"/>
              </a:rPr>
              <a:t/>
            </a:r>
            <a:br>
              <a:rPr lang="en-US" altLang="en-US" sz="4800" dirty="0">
                <a:solidFill>
                  <a:srgbClr val="000000"/>
                </a:solidFill>
                <a:ea typeface="ＭＳ Ｐゴシック" panose="020B0600070205080204" pitchFamily="34" charset="-128"/>
              </a:rPr>
            </a:br>
            <a:r>
              <a:rPr lang="en-US" altLang="en-US" sz="8000" dirty="0">
                <a:solidFill>
                  <a:schemeClr val="bg1"/>
                </a:solidFill>
                <a:ea typeface="ＭＳ Ｐゴシック" panose="020B0600070205080204" pitchFamily="34" charset="-128"/>
              </a:rPr>
              <a:t>Attendance Review</a:t>
            </a:r>
          </a:p>
        </p:txBody>
      </p:sp>
      <p:sp>
        <p:nvSpPr>
          <p:cNvPr id="76803"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848B4CD-C877-48D9-978A-A19890BC5944}" type="slidenum">
              <a:rPr lang="en-US" altLang="en-US" smtClean="0">
                <a:latin typeface="Verdana" panose="020B0604030504040204" pitchFamily="34" charset="0"/>
              </a:rPr>
              <a:pPr/>
              <a:t>23</a:t>
            </a:fld>
            <a:endParaRPr lang="en-US" altLang="en-US" smtClean="0">
              <a:latin typeface="Verdana" panose="020B0604030504040204" pitchFamily="34" charset="0"/>
            </a:endParaRPr>
          </a:p>
        </p:txBody>
      </p:sp>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1331913" y="495300"/>
            <a:ext cx="6477000" cy="838200"/>
          </a:xfrm>
        </p:spPr>
        <p:txBody>
          <a:bodyPr/>
          <a:lstStyle/>
          <a:p>
            <a:pPr eaLnBrk="1" fontAlgn="auto" hangingPunct="1">
              <a:spcAft>
                <a:spcPts val="0"/>
              </a:spcAft>
              <a:defRPr/>
            </a:pPr>
            <a:r>
              <a:rPr lang="en-US" altLang="en-US" b="1" dirty="0">
                <a:solidFill>
                  <a:srgbClr val="000000"/>
                </a:solidFill>
                <a:ea typeface="ＭＳ Ｐゴシック" panose="020B0600070205080204" pitchFamily="34" charset="-128"/>
              </a:rPr>
              <a:t>Absence Management Report</a:t>
            </a:r>
          </a:p>
        </p:txBody>
      </p:sp>
      <p:sp>
        <p:nvSpPr>
          <p:cNvPr id="77827" name="Content Placeholder 2"/>
          <p:cNvSpPr>
            <a:spLocks noGrp="1"/>
          </p:cNvSpPr>
          <p:nvPr>
            <p:ph idx="1"/>
          </p:nvPr>
        </p:nvSpPr>
        <p:spPr>
          <a:xfrm>
            <a:off x="415925" y="1676400"/>
            <a:ext cx="8308975" cy="4229100"/>
          </a:xfrm>
        </p:spPr>
        <p:txBody>
          <a:bodyPr/>
          <a:lstStyle/>
          <a:p>
            <a:pPr eaLnBrk="1" hangingPunct="1"/>
            <a:r>
              <a:rPr lang="en-US" altLang="en-US" sz="2400" dirty="0" smtClean="0">
                <a:solidFill>
                  <a:schemeClr val="bg1"/>
                </a:solidFill>
                <a:ea typeface="ＭＳ Ｐゴシック" panose="020B0600070205080204" pitchFamily="34" charset="-128"/>
              </a:rPr>
              <a:t>The Attendance Program was established in 2004 in order to support the Superintendent’s staff attendance goal.</a:t>
            </a:r>
          </a:p>
          <a:p>
            <a:pPr eaLnBrk="1" hangingPunct="1"/>
            <a:endParaRPr lang="en-US" altLang="en-US" sz="2400" dirty="0" smtClean="0">
              <a:solidFill>
                <a:schemeClr val="bg1"/>
              </a:solidFill>
              <a:ea typeface="ＭＳ Ｐゴシック" panose="020B0600070205080204" pitchFamily="34" charset="-128"/>
            </a:endParaRPr>
          </a:p>
          <a:p>
            <a:pPr eaLnBrk="1" hangingPunct="1"/>
            <a:r>
              <a:rPr lang="en-US" altLang="en-US" sz="2400" dirty="0" smtClean="0">
                <a:solidFill>
                  <a:schemeClr val="bg1"/>
                </a:solidFill>
                <a:ea typeface="ＭＳ Ｐゴシック" panose="020B0600070205080204" pitchFamily="34" charset="-128"/>
              </a:rPr>
              <a:t>LAUSD’s Attendance Goal is for all District employees to be at work </a:t>
            </a:r>
            <a:r>
              <a:rPr lang="en-US" altLang="en-US" sz="2400" b="1" dirty="0" smtClean="0">
                <a:solidFill>
                  <a:schemeClr val="bg1"/>
                </a:solidFill>
                <a:ea typeface="ＭＳ Ｐゴシック" panose="020B0600070205080204" pitchFamily="34" charset="-128"/>
              </a:rPr>
              <a:t>96%</a:t>
            </a:r>
            <a:r>
              <a:rPr lang="en-US" altLang="en-US" sz="2400" dirty="0" smtClean="0">
                <a:solidFill>
                  <a:schemeClr val="bg1"/>
                </a:solidFill>
                <a:ea typeface="ＭＳ Ｐゴシック" panose="020B0600070205080204" pitchFamily="34" charset="-128"/>
              </a:rPr>
              <a:t> of their assigned basis.</a:t>
            </a:r>
          </a:p>
          <a:p>
            <a:pPr eaLnBrk="1" hangingPunct="1"/>
            <a:endParaRPr lang="en-US" altLang="en-US" sz="2400" dirty="0" smtClean="0">
              <a:solidFill>
                <a:schemeClr val="bg1"/>
              </a:solidFill>
              <a:ea typeface="ＭＳ Ｐゴシック" panose="020B0600070205080204" pitchFamily="34" charset="-128"/>
            </a:endParaRPr>
          </a:p>
          <a:p>
            <a:pPr eaLnBrk="1" hangingPunct="1"/>
            <a:r>
              <a:rPr lang="en-US" altLang="en-US" sz="2400" dirty="0" smtClean="0">
                <a:solidFill>
                  <a:schemeClr val="bg1"/>
                </a:solidFill>
                <a:ea typeface="ＭＳ Ｐゴシック" panose="020B0600070205080204" pitchFamily="34" charset="-128"/>
              </a:rPr>
              <a:t>The data is retrieved from the SAP Attendance Report</a:t>
            </a:r>
          </a:p>
        </p:txBody>
      </p:sp>
      <p:sp>
        <p:nvSpPr>
          <p:cNvPr id="7782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D5A627C-5B7F-48B4-8D29-6E693F58F42D}" type="slidenum">
              <a:rPr lang="en-US" altLang="en-US" smtClean="0">
                <a:latin typeface="Verdana" panose="020B0604030504040204" pitchFamily="34" charset="0"/>
              </a:rPr>
              <a:pPr/>
              <a:t>24</a:t>
            </a:fld>
            <a:endParaRPr lang="en-US" altLang="en-US" smtClean="0">
              <a:latin typeface="Verdana" panose="020B0604030504040204" pitchFamily="34" charset="0"/>
            </a:endParaRPr>
          </a:p>
        </p:txBody>
      </p:sp>
    </p:spTree>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50" y="609600"/>
            <a:ext cx="3644900" cy="1752600"/>
          </a:xfrm>
        </p:spPr>
        <p:txBody>
          <a:bodyPr/>
          <a:lstStyle/>
          <a:p>
            <a:pPr>
              <a:defRPr/>
            </a:pPr>
            <a:r>
              <a:rPr lang="en-US" sz="2700" dirty="0" smtClean="0">
                <a:solidFill>
                  <a:schemeClr val="bg1"/>
                </a:solidFill>
              </a:rPr>
              <a:t>BOE report 393-0304</a:t>
            </a:r>
            <a:r>
              <a:rPr lang="en-US" dirty="0" smtClean="0">
                <a:solidFill>
                  <a:schemeClr val="bg1"/>
                </a:solidFill>
              </a:rPr>
              <a:t/>
            </a:r>
            <a:br>
              <a:rPr lang="en-US" dirty="0" smtClean="0">
                <a:solidFill>
                  <a:schemeClr val="bg1"/>
                </a:solidFill>
              </a:rPr>
            </a:br>
            <a:r>
              <a:rPr lang="en-US" dirty="0" smtClean="0">
                <a:solidFill>
                  <a:schemeClr val="bg1"/>
                </a:solidFill>
              </a:rPr>
              <a:t> </a:t>
            </a:r>
            <a:br>
              <a:rPr lang="en-US" dirty="0" smtClean="0">
                <a:solidFill>
                  <a:schemeClr val="bg1"/>
                </a:solidFill>
              </a:rPr>
            </a:br>
            <a:r>
              <a:rPr lang="en-US" sz="2200" dirty="0" smtClean="0">
                <a:solidFill>
                  <a:schemeClr val="bg1"/>
                </a:solidFill>
              </a:rPr>
              <a:t>LAUSD Employee Attendance Policy</a:t>
            </a:r>
            <a:endParaRPr lang="en-US" sz="2200" dirty="0">
              <a:solidFill>
                <a:schemeClr val="bg1"/>
              </a:solidFill>
            </a:endParaRPr>
          </a:p>
        </p:txBody>
      </p:sp>
      <p:pic>
        <p:nvPicPr>
          <p:cNvPr id="7885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67125" y="0"/>
            <a:ext cx="54768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152400"/>
            <a:ext cx="8305800" cy="609600"/>
          </a:xfrm>
        </p:spPr>
        <p:txBody>
          <a:bodyPr/>
          <a:lstStyle/>
          <a:p>
            <a:pPr algn="ctr" eaLnBrk="1" fontAlgn="auto" hangingPunct="1">
              <a:spcAft>
                <a:spcPts val="0"/>
              </a:spcAft>
              <a:defRPr/>
            </a:pPr>
            <a:r>
              <a:rPr lang="en-US" sz="2800" b="1" dirty="0" smtClean="0">
                <a:solidFill>
                  <a:schemeClr val="bg2">
                    <a:lumMod val="50000"/>
                  </a:schemeClr>
                </a:solidFill>
                <a:ea typeface="ＭＳ Ｐゴシック" pitchFamily="34" charset="-128"/>
              </a:rPr>
              <a:t>Attendance Policy, updates, Guidelines</a:t>
            </a:r>
            <a:endParaRPr lang="en-US" sz="2800" b="1" dirty="0">
              <a:solidFill>
                <a:schemeClr val="bg2">
                  <a:lumMod val="50000"/>
                </a:schemeClr>
              </a:solidFill>
              <a:ea typeface="ＭＳ Ｐゴシック" pitchFamily="34" charset="-128"/>
            </a:endParaRPr>
          </a:p>
        </p:txBody>
      </p:sp>
      <p:sp>
        <p:nvSpPr>
          <p:cNvPr id="19459" name="Rectangle 3"/>
          <p:cNvSpPr>
            <a:spLocks noGrp="1" noChangeArrowheads="1"/>
          </p:cNvSpPr>
          <p:nvPr>
            <p:ph idx="1"/>
          </p:nvPr>
        </p:nvSpPr>
        <p:spPr>
          <a:xfrm>
            <a:off x="252761" y="1585332"/>
            <a:ext cx="8534400" cy="4648200"/>
          </a:xfrm>
          <a:extLst/>
        </p:spPr>
        <p:txBody>
          <a:bodyPr/>
          <a:lstStyle/>
          <a:p>
            <a:pPr marL="0" indent="0" eaLnBrk="1" hangingPunct="1">
              <a:buFontTx/>
              <a:buNone/>
              <a:defRPr/>
            </a:pPr>
            <a:r>
              <a:rPr lang="en-US" altLang="en-US" sz="2800" b="1" u="sng" dirty="0">
                <a:solidFill>
                  <a:schemeClr val="accent1">
                    <a:lumMod val="60000"/>
                    <a:lumOff val="40000"/>
                  </a:schemeClr>
                </a:solidFill>
                <a:highlight>
                  <a:srgbClr val="FFFF00"/>
                </a:highlight>
                <a:ea typeface="ＭＳ Ｐゴシック" panose="020B0600070205080204" pitchFamily="34" charset="-128"/>
              </a:rPr>
              <a:t>Paid illness days are not an entitlement to be used in addition to, or in place of, vacation days.  </a:t>
            </a:r>
          </a:p>
          <a:p>
            <a:pPr marL="0" indent="0" eaLnBrk="1" hangingPunct="1">
              <a:buFontTx/>
              <a:buNone/>
              <a:defRPr/>
            </a:pPr>
            <a:endParaRPr lang="en-US" altLang="en-US" sz="2800" b="1" dirty="0" smtClean="0">
              <a:solidFill>
                <a:schemeClr val="bg1"/>
              </a:solidFill>
              <a:ea typeface="ＭＳ Ｐゴシック" panose="020B0600070205080204" pitchFamily="34" charset="-128"/>
            </a:endParaRPr>
          </a:p>
          <a:p>
            <a:pPr marL="0" indent="0" eaLnBrk="1" hangingPunct="1">
              <a:buFontTx/>
              <a:buNone/>
              <a:defRPr/>
            </a:pPr>
            <a:r>
              <a:rPr lang="en-US" altLang="en-US" sz="2800" b="1" dirty="0" smtClean="0">
                <a:solidFill>
                  <a:schemeClr val="bg1"/>
                </a:solidFill>
                <a:ea typeface="ＭＳ Ｐゴシック" panose="020B0600070205080204" pitchFamily="34" charset="-128"/>
              </a:rPr>
              <a:t>This </a:t>
            </a:r>
            <a:r>
              <a:rPr lang="en-US" altLang="en-US" sz="2800" b="1" dirty="0">
                <a:solidFill>
                  <a:schemeClr val="bg1"/>
                </a:solidFill>
                <a:ea typeface="ＭＳ Ｐゴシック" panose="020B0600070205080204" pitchFamily="34" charset="-128"/>
              </a:rPr>
              <a:t>policy is not designed to deny leave to those who need it rather to </a:t>
            </a:r>
            <a:r>
              <a:rPr lang="en-US" altLang="en-US" sz="2800" b="1" u="sng" dirty="0">
                <a:solidFill>
                  <a:schemeClr val="bg1"/>
                </a:solidFill>
                <a:ea typeface="ＭＳ Ｐゴシック" panose="020B0600070205080204" pitchFamily="34" charset="-128"/>
              </a:rPr>
              <a:t>encourage prudent use of benefitted time and discourage unnecessary illness absences</a:t>
            </a:r>
            <a:r>
              <a:rPr lang="en-US" altLang="en-US" sz="2800" b="1" u="sng" dirty="0" smtClean="0">
                <a:solidFill>
                  <a:schemeClr val="bg1"/>
                </a:solidFill>
                <a:ea typeface="ＭＳ Ｐゴシック" panose="020B0600070205080204" pitchFamily="34" charset="-128"/>
              </a:rPr>
              <a:t>.</a:t>
            </a:r>
            <a:endParaRPr lang="en-US" altLang="en-US" sz="1400" dirty="0">
              <a:solidFill>
                <a:schemeClr val="bg1"/>
              </a:solidFill>
              <a:ea typeface="ＭＳ Ｐゴシック" panose="020B0600070205080204" pitchFamily="34" charset="-128"/>
            </a:endParaRPr>
          </a:p>
          <a:p>
            <a:pPr marL="0" indent="0" eaLnBrk="1" hangingPunct="1">
              <a:buFontTx/>
              <a:buNone/>
              <a:defRPr/>
            </a:pPr>
            <a:endParaRPr lang="en-US" altLang="en-US" sz="1400" dirty="0">
              <a:ea typeface="ＭＳ Ｐゴシック" panose="020B0600070205080204" pitchFamily="34" charset="-128"/>
            </a:endParaRPr>
          </a:p>
          <a:p>
            <a:pPr marL="0" indent="0" eaLnBrk="1" hangingPunct="1">
              <a:buFontTx/>
              <a:buNone/>
              <a:defRPr/>
            </a:pPr>
            <a:endParaRPr lang="en-US" altLang="en-US" sz="1400" dirty="0">
              <a:ea typeface="ＭＳ Ｐゴシック" panose="020B0600070205080204" pitchFamily="34" charset="-128"/>
            </a:endParaRPr>
          </a:p>
        </p:txBody>
      </p:sp>
      <p:sp>
        <p:nvSpPr>
          <p:cNvPr id="7987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A8EC7CF-8DB2-4DA8-8087-90BBE756A9A0}" type="slidenum">
              <a:rPr lang="en-US" altLang="en-US" smtClean="0">
                <a:latin typeface="Verdana" panose="020B0604030504040204" pitchFamily="34" charset="0"/>
              </a:rPr>
              <a:pPr/>
              <a:t>26</a:t>
            </a:fld>
            <a:endParaRPr lang="en-US" altLang="en-US" smtClean="0">
              <a:latin typeface="Verdana" panose="020B0604030504040204" pitchFamily="34"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1000"/>
                                        <p:tgtEl>
                                          <p:spTgt spid="19459">
                                            <p:txEl>
                                              <p:pRg st="0" end="0"/>
                                            </p:txEl>
                                          </p:spTgt>
                                        </p:tgtEl>
                                      </p:cBhvr>
                                    </p:animEffect>
                                    <p:anim calcmode="lin" valueType="num">
                                      <p:cBhvr>
                                        <p:cTn id="8" dur="10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4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459">
                                            <p:txEl>
                                              <p:pRg st="2" end="2"/>
                                            </p:txEl>
                                          </p:spTgt>
                                        </p:tgtEl>
                                        <p:attrNameLst>
                                          <p:attrName>style.visibility</p:attrName>
                                        </p:attrNameLst>
                                      </p:cBhvr>
                                      <p:to>
                                        <p:strVal val="visible"/>
                                      </p:to>
                                    </p:set>
                                    <p:animEffect transition="in" filter="fade">
                                      <p:cBhvr>
                                        <p:cTn id="14" dur="1000"/>
                                        <p:tgtEl>
                                          <p:spTgt spid="19459">
                                            <p:txEl>
                                              <p:pRg st="2" end="2"/>
                                            </p:txEl>
                                          </p:spTgt>
                                        </p:tgtEl>
                                      </p:cBhvr>
                                    </p:animEffect>
                                    <p:anim calcmode="lin" valueType="num">
                                      <p:cBhvr>
                                        <p:cTn id="15" dur="10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945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11163" y="381000"/>
            <a:ext cx="8308975" cy="701675"/>
          </a:xfrm>
        </p:spPr>
        <p:txBody>
          <a:bodyPr/>
          <a:lstStyle/>
          <a:p>
            <a:pPr eaLnBrk="1" fontAlgn="auto" hangingPunct="1">
              <a:spcAft>
                <a:spcPts val="0"/>
              </a:spcAft>
              <a:defRPr/>
            </a:pPr>
            <a:r>
              <a:rPr lang="en-US" altLang="en-US" b="1" dirty="0">
                <a:solidFill>
                  <a:srgbClr val="000000"/>
                </a:solidFill>
                <a:ea typeface="ＭＳ Ｐゴシック" panose="020B0600070205080204" pitchFamily="34" charset="-128"/>
              </a:rPr>
              <a:t>LAUSD Employee Attendance Policy</a:t>
            </a:r>
          </a:p>
        </p:txBody>
      </p:sp>
      <p:sp>
        <p:nvSpPr>
          <p:cNvPr id="81923" name="Content Placeholder 2"/>
          <p:cNvSpPr>
            <a:spLocks noGrp="1"/>
          </p:cNvSpPr>
          <p:nvPr>
            <p:ph idx="1"/>
          </p:nvPr>
        </p:nvSpPr>
        <p:spPr>
          <a:xfrm>
            <a:off x="415925" y="1082675"/>
            <a:ext cx="8304213" cy="5622925"/>
          </a:xfrm>
        </p:spPr>
        <p:txBody>
          <a:bodyPr/>
          <a:lstStyle/>
          <a:p>
            <a:pPr eaLnBrk="1" hangingPunct="1"/>
            <a:r>
              <a:rPr lang="en-US" altLang="en-US" dirty="0" smtClean="0">
                <a:solidFill>
                  <a:schemeClr val="bg1"/>
                </a:solidFill>
                <a:ea typeface="ＭＳ Ｐゴシック" panose="020B0600070205080204" pitchFamily="34" charset="-128"/>
              </a:rPr>
              <a:t>The LAUSD Board of Education expects employees to:</a:t>
            </a:r>
          </a:p>
          <a:p>
            <a:pPr lvl="1" eaLnBrk="1" hangingPunct="1"/>
            <a:r>
              <a:rPr lang="en-US" altLang="en-US" dirty="0" smtClean="0">
                <a:solidFill>
                  <a:schemeClr val="bg1"/>
                </a:solidFill>
                <a:ea typeface="ＭＳ Ｐゴシック" panose="020B0600070205080204" pitchFamily="34" charset="-128"/>
              </a:rPr>
              <a:t>Maintain regular attendance and avoid absenteeism;</a:t>
            </a:r>
          </a:p>
          <a:p>
            <a:pPr lvl="1" eaLnBrk="1" hangingPunct="1"/>
            <a:r>
              <a:rPr lang="en-US" altLang="en-US" dirty="0" smtClean="0">
                <a:solidFill>
                  <a:schemeClr val="bg1"/>
                </a:solidFill>
                <a:ea typeface="ＭＳ Ｐゴシック" panose="020B0600070205080204" pitchFamily="34" charset="-128"/>
              </a:rPr>
              <a:t>Work every hour that they are assigned;</a:t>
            </a:r>
          </a:p>
          <a:p>
            <a:pPr lvl="1" eaLnBrk="1" hangingPunct="1"/>
            <a:r>
              <a:rPr lang="en-US" altLang="en-US" dirty="0" smtClean="0">
                <a:solidFill>
                  <a:schemeClr val="bg1"/>
                </a:solidFill>
                <a:ea typeface="ＭＳ Ｐゴシック" panose="020B0600070205080204" pitchFamily="34" charset="-128"/>
              </a:rPr>
              <a:t>Be at their work stations on time every working day;</a:t>
            </a:r>
          </a:p>
          <a:p>
            <a:pPr lvl="1" eaLnBrk="1" hangingPunct="1"/>
            <a:r>
              <a:rPr lang="en-US" altLang="en-US" dirty="0" smtClean="0">
                <a:solidFill>
                  <a:schemeClr val="bg1"/>
                </a:solidFill>
                <a:ea typeface="ＭＳ Ｐゴシック" panose="020B0600070205080204" pitchFamily="34" charset="-128"/>
              </a:rPr>
              <a:t>Comply with legal restrictions, LAUSD policy and procedures, and the respective collective bargaining rules regarding reporting of absence and providing appropriate documentation</a:t>
            </a:r>
          </a:p>
          <a:p>
            <a:pPr lvl="1" eaLnBrk="1" hangingPunct="1"/>
            <a:endParaRPr lang="en-US" altLang="en-US" dirty="0" smtClean="0">
              <a:solidFill>
                <a:schemeClr val="bg1"/>
              </a:solidFill>
              <a:ea typeface="ＭＳ Ｐゴシック" panose="020B0600070205080204" pitchFamily="34" charset="-128"/>
            </a:endParaRPr>
          </a:p>
          <a:p>
            <a:pPr eaLnBrk="1" hangingPunct="1"/>
            <a:r>
              <a:rPr lang="en-US" altLang="en-US" dirty="0" smtClean="0">
                <a:solidFill>
                  <a:schemeClr val="bg1"/>
                </a:solidFill>
                <a:ea typeface="ＭＳ Ｐゴシック" panose="020B0600070205080204" pitchFamily="34" charset="-128"/>
              </a:rPr>
              <a:t>The LAUSD Board of Education expects supervisors to:</a:t>
            </a:r>
          </a:p>
          <a:p>
            <a:pPr lvl="1" eaLnBrk="1" hangingPunct="1"/>
            <a:r>
              <a:rPr lang="en-US" altLang="en-US" dirty="0" smtClean="0">
                <a:solidFill>
                  <a:schemeClr val="bg1"/>
                </a:solidFill>
                <a:ea typeface="ＭＳ Ｐゴシック" panose="020B0600070205080204" pitchFamily="34" charset="-128"/>
              </a:rPr>
              <a:t>Explain and insist upon regular attendance, maintain accurate employee attendance records, monitor employee attendance, provide performance feedback to employees and enforce employee attendance policies and standards through employee performance evaluations and the discipline process.</a:t>
            </a:r>
          </a:p>
          <a:p>
            <a:pPr eaLnBrk="1" hangingPunct="1"/>
            <a:endParaRPr lang="en-US" altLang="en-US" dirty="0" smtClean="0">
              <a:ea typeface="ＭＳ Ｐゴシック" panose="020B0600070205080204" pitchFamily="34" charset="-128"/>
            </a:endParaRPr>
          </a:p>
        </p:txBody>
      </p:sp>
      <p:sp>
        <p:nvSpPr>
          <p:cNvPr id="8192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2627AF-1FDE-416E-AC5E-9102C84CD521}" type="slidenum">
              <a:rPr lang="en-US" altLang="en-US" smtClean="0">
                <a:latin typeface="Verdana" panose="020B0604030504040204" pitchFamily="34" charset="0"/>
              </a:rPr>
              <a:pPr/>
              <a:t>27</a:t>
            </a:fld>
            <a:endParaRPr lang="en-US" altLang="en-US" smtClean="0">
              <a:latin typeface="Verdana" panose="020B0604030504040204" pitchFamily="34" charset="0"/>
            </a:endParaRPr>
          </a:p>
        </p:txBody>
      </p:sp>
    </p:spTree>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308" y="823409"/>
            <a:ext cx="8308975" cy="701130"/>
          </a:xfrm>
          <a:extLst/>
        </p:spPr>
        <p:txBody>
          <a:bodyPr/>
          <a:lstStyle/>
          <a:p>
            <a:pPr eaLnBrk="1" fontAlgn="auto" hangingPunct="1">
              <a:spcAft>
                <a:spcPts val="0"/>
              </a:spcAft>
              <a:defRPr/>
            </a:pPr>
            <a:r>
              <a:rPr lang="en-US" b="1" dirty="0">
                <a:solidFill>
                  <a:srgbClr val="000000"/>
                </a:solidFill>
                <a:highlight>
                  <a:srgbClr val="FFFF00"/>
                </a:highlight>
              </a:rPr>
              <a:t>ITD Employee Attendance Policy cont’d</a:t>
            </a:r>
          </a:p>
        </p:txBody>
      </p:sp>
      <p:sp>
        <p:nvSpPr>
          <p:cNvPr id="3" name="Content Placeholder 2"/>
          <p:cNvSpPr>
            <a:spLocks noGrp="1"/>
          </p:cNvSpPr>
          <p:nvPr>
            <p:ph idx="1"/>
          </p:nvPr>
        </p:nvSpPr>
        <p:spPr>
          <a:xfrm>
            <a:off x="415925" y="1981200"/>
            <a:ext cx="8308975" cy="4354513"/>
          </a:xfrm>
          <a:extLst/>
        </p:spPr>
        <p:txBody>
          <a:bodyPr rtlCol="0">
            <a:normAutofit lnSpcReduction="10000"/>
          </a:bodyPr>
          <a:lstStyle/>
          <a:p>
            <a:pPr eaLnBrk="1" fontAlgn="auto" hangingPunct="1">
              <a:defRPr/>
            </a:pPr>
            <a:r>
              <a:rPr lang="en-US" sz="2400" b="1" dirty="0">
                <a:solidFill>
                  <a:schemeClr val="bg1"/>
                </a:solidFill>
              </a:rPr>
              <a:t>The following are </a:t>
            </a:r>
            <a:r>
              <a:rPr lang="en-US" sz="2400" b="1" i="1" u="sng" dirty="0">
                <a:solidFill>
                  <a:schemeClr val="bg1"/>
                </a:solidFill>
              </a:rPr>
              <a:t>guidelines </a:t>
            </a:r>
            <a:r>
              <a:rPr lang="en-US" sz="2400" b="1" dirty="0">
                <a:solidFill>
                  <a:schemeClr val="bg1"/>
                </a:solidFill>
              </a:rPr>
              <a:t>for the ITD Attendance Policy for which an employee may receive </a:t>
            </a:r>
            <a:r>
              <a:rPr lang="en-US" sz="2400" b="1" i="1" u="sng" dirty="0">
                <a:solidFill>
                  <a:schemeClr val="bg1"/>
                </a:solidFill>
              </a:rPr>
              <a:t>either a verbal </a:t>
            </a:r>
            <a:r>
              <a:rPr lang="en-US" sz="2400" b="1" dirty="0">
                <a:solidFill>
                  <a:schemeClr val="bg1"/>
                </a:solidFill>
              </a:rPr>
              <a:t>or written counseling.</a:t>
            </a:r>
          </a:p>
          <a:p>
            <a:pPr eaLnBrk="1" fontAlgn="auto" hangingPunct="1">
              <a:defRPr/>
            </a:pPr>
            <a:endParaRPr lang="en-US" dirty="0">
              <a:solidFill>
                <a:schemeClr val="bg2">
                  <a:lumMod val="50000"/>
                </a:schemeClr>
              </a:solidFill>
            </a:endParaRPr>
          </a:p>
          <a:p>
            <a:pPr eaLnBrk="1" fontAlgn="auto" hangingPunct="1">
              <a:defRPr/>
            </a:pPr>
            <a:endParaRPr lang="en-US" dirty="0">
              <a:solidFill>
                <a:schemeClr val="bg2">
                  <a:lumMod val="50000"/>
                </a:schemeClr>
              </a:solidFill>
            </a:endParaRPr>
          </a:p>
          <a:p>
            <a:pPr eaLnBrk="1" fontAlgn="auto" hangingPunct="1">
              <a:defRPr/>
            </a:pPr>
            <a:endParaRPr lang="en-US" dirty="0">
              <a:solidFill>
                <a:schemeClr val="bg2">
                  <a:lumMod val="50000"/>
                </a:schemeClr>
              </a:solidFill>
            </a:endParaRPr>
          </a:p>
          <a:p>
            <a:pPr eaLnBrk="1" fontAlgn="auto" hangingPunct="1">
              <a:defRPr/>
            </a:pPr>
            <a:endParaRPr lang="en-US" dirty="0">
              <a:solidFill>
                <a:schemeClr val="bg2">
                  <a:lumMod val="50000"/>
                </a:schemeClr>
              </a:solidFill>
            </a:endParaRPr>
          </a:p>
          <a:p>
            <a:pPr eaLnBrk="1" fontAlgn="auto" hangingPunct="1">
              <a:defRPr/>
            </a:pPr>
            <a:endParaRPr lang="en-US" dirty="0">
              <a:solidFill>
                <a:schemeClr val="bg2">
                  <a:lumMod val="50000"/>
                </a:schemeClr>
              </a:solidFill>
            </a:endParaRPr>
          </a:p>
          <a:p>
            <a:pPr eaLnBrk="1" fontAlgn="auto" hangingPunct="1">
              <a:defRPr/>
            </a:pPr>
            <a:endParaRPr lang="en-US" dirty="0">
              <a:solidFill>
                <a:schemeClr val="bg2">
                  <a:lumMod val="50000"/>
                </a:schemeClr>
              </a:solidFill>
            </a:endParaRPr>
          </a:p>
          <a:p>
            <a:pPr eaLnBrk="1" fontAlgn="auto" hangingPunct="1">
              <a:defRPr/>
            </a:pPr>
            <a:r>
              <a:rPr lang="en-US" sz="2400" b="1" dirty="0">
                <a:solidFill>
                  <a:schemeClr val="bg1"/>
                </a:solidFill>
              </a:rPr>
              <a:t>Further incidents may result in progressive discipline</a:t>
            </a:r>
          </a:p>
          <a:p>
            <a:pPr marL="228600" lvl="1" indent="0" eaLnBrk="1" fontAlgn="auto" hangingPunct="1">
              <a:buFontTx/>
              <a:buNone/>
              <a:defRPr/>
            </a:pPr>
            <a:endParaRPr lang="en-US" dirty="0">
              <a:solidFill>
                <a:schemeClr val="bg2">
                  <a:lumMod val="50000"/>
                </a:schemeClr>
              </a:solidFill>
            </a:endParaRPr>
          </a:p>
        </p:txBody>
      </p:sp>
      <p:sp>
        <p:nvSpPr>
          <p:cNvPr id="8294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15619E8-F50F-4A5A-8901-2DD1BF90A183}" type="slidenum">
              <a:rPr lang="en-US" altLang="en-US" smtClean="0">
                <a:latin typeface="Verdana" panose="020B0604030504040204" pitchFamily="34" charset="0"/>
              </a:rPr>
              <a:pPr/>
              <a:t>28</a:t>
            </a:fld>
            <a:endParaRPr lang="en-US" altLang="en-US" dirty="0" smtClean="0">
              <a:latin typeface="Verdana" panose="020B0604030504040204" pitchFamily="34" charset="0"/>
            </a:endParaRPr>
          </a:p>
        </p:txBody>
      </p:sp>
      <p:graphicFrame>
        <p:nvGraphicFramePr>
          <p:cNvPr id="4" name="Table 3"/>
          <p:cNvGraphicFramePr>
            <a:graphicFrameLocks noGrp="1"/>
          </p:cNvGraphicFramePr>
          <p:nvPr/>
        </p:nvGraphicFramePr>
        <p:xfrm>
          <a:off x="762000" y="3198813"/>
          <a:ext cx="6096000" cy="1920876"/>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640292">
                <a:tc>
                  <a:txBody>
                    <a:bodyPr/>
                    <a:lstStyle/>
                    <a:p>
                      <a:r>
                        <a:rPr lang="en-US" sz="1800" dirty="0"/>
                        <a:t># of  Separate Incidents</a:t>
                      </a:r>
                    </a:p>
                  </a:txBody>
                  <a:tcPr marT="45715" marB="45715"/>
                </a:tc>
                <a:tc>
                  <a:txBody>
                    <a:bodyPr/>
                    <a:lstStyle/>
                    <a:p>
                      <a:r>
                        <a:rPr lang="en-US" sz="1800" dirty="0"/>
                        <a:t># of Days</a:t>
                      </a:r>
                    </a:p>
                  </a:txBody>
                  <a:tcPr marT="45715" marB="45715"/>
                </a:tc>
                <a:tc>
                  <a:txBody>
                    <a:bodyPr/>
                    <a:lstStyle/>
                    <a:p>
                      <a:r>
                        <a:rPr lang="en-US" sz="1800" dirty="0"/>
                        <a:t>Potential Action</a:t>
                      </a:r>
                    </a:p>
                  </a:txBody>
                  <a:tcPr marT="45715" marB="45715"/>
                </a:tc>
                <a:extLst>
                  <a:ext uri="{0D108BD9-81ED-4DB2-BD59-A6C34878D82A}">
                    <a16:rowId xmlns:a16="http://schemas.microsoft.com/office/drawing/2014/main" val="10000"/>
                  </a:ext>
                </a:extLst>
              </a:tr>
              <a:tr h="640292">
                <a:tc>
                  <a:txBody>
                    <a:bodyPr/>
                    <a:lstStyle/>
                    <a:p>
                      <a:r>
                        <a:rPr lang="en-US" sz="1800" dirty="0"/>
                        <a:t>5</a:t>
                      </a:r>
                    </a:p>
                  </a:txBody>
                  <a:tcPr marT="45715" marB="45715"/>
                </a:tc>
                <a:tc>
                  <a:txBody>
                    <a:bodyPr/>
                    <a:lstStyle/>
                    <a:p>
                      <a:r>
                        <a:rPr lang="en-US" sz="1800" dirty="0"/>
                        <a:t>10</a:t>
                      </a:r>
                    </a:p>
                  </a:txBody>
                  <a:tcPr marT="45715" marB="45715"/>
                </a:tc>
                <a:tc>
                  <a:txBody>
                    <a:bodyPr/>
                    <a:lstStyle/>
                    <a:p>
                      <a:r>
                        <a:rPr lang="en-US" sz="1800" dirty="0"/>
                        <a:t>Verbal</a:t>
                      </a:r>
                      <a:r>
                        <a:rPr lang="en-US" sz="1800" baseline="0" dirty="0"/>
                        <a:t> Conference</a:t>
                      </a:r>
                      <a:endParaRPr lang="en-US" sz="1800" dirty="0"/>
                    </a:p>
                  </a:txBody>
                  <a:tcPr marT="45715" marB="45715"/>
                </a:tc>
                <a:extLst>
                  <a:ext uri="{0D108BD9-81ED-4DB2-BD59-A6C34878D82A}">
                    <a16:rowId xmlns:a16="http://schemas.microsoft.com/office/drawing/2014/main" val="10001"/>
                  </a:ext>
                </a:extLst>
              </a:tr>
              <a:tr h="640292">
                <a:tc>
                  <a:txBody>
                    <a:bodyPr/>
                    <a:lstStyle/>
                    <a:p>
                      <a:r>
                        <a:rPr lang="en-US" sz="1800" dirty="0"/>
                        <a:t>7</a:t>
                      </a:r>
                    </a:p>
                  </a:txBody>
                  <a:tcPr marT="45715" marB="45715"/>
                </a:tc>
                <a:tc>
                  <a:txBody>
                    <a:bodyPr/>
                    <a:lstStyle/>
                    <a:p>
                      <a:r>
                        <a:rPr lang="en-US" sz="1800" dirty="0"/>
                        <a:t>13</a:t>
                      </a:r>
                    </a:p>
                  </a:txBody>
                  <a:tcPr marT="45715" marB="45715"/>
                </a:tc>
                <a:tc>
                  <a:txBody>
                    <a:bodyPr/>
                    <a:lstStyle/>
                    <a:p>
                      <a:r>
                        <a:rPr lang="en-US" sz="1800" dirty="0"/>
                        <a:t>Written Conference</a:t>
                      </a:r>
                    </a:p>
                  </a:txBody>
                  <a:tcPr marT="45715" marB="45715"/>
                </a:tc>
                <a:extLst>
                  <a:ext uri="{0D108BD9-81ED-4DB2-BD59-A6C34878D82A}">
                    <a16:rowId xmlns:a16="http://schemas.microsoft.com/office/drawing/2014/main" val="10002"/>
                  </a:ext>
                </a:extLst>
              </a:tr>
            </a:tbl>
          </a:graphicData>
        </a:graphic>
      </p:graphicFrame>
    </p:spTree>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00" y="685800"/>
            <a:ext cx="8308975" cy="701130"/>
          </a:xfrm>
          <a:extLst/>
        </p:spPr>
        <p:txBody>
          <a:bodyPr/>
          <a:lstStyle/>
          <a:p>
            <a:pPr eaLnBrk="1" fontAlgn="auto" hangingPunct="1">
              <a:spcAft>
                <a:spcPts val="0"/>
              </a:spcAft>
              <a:defRPr/>
            </a:pPr>
            <a:r>
              <a:rPr lang="en-US" b="1" dirty="0">
                <a:solidFill>
                  <a:srgbClr val="FF0000"/>
                </a:solidFill>
              </a:rPr>
              <a:t>What is a 96% Attendance Rate?</a:t>
            </a:r>
          </a:p>
        </p:txBody>
      </p:sp>
      <p:sp>
        <p:nvSpPr>
          <p:cNvPr id="3" name="Content Placeholder 2"/>
          <p:cNvSpPr>
            <a:spLocks noGrp="1"/>
          </p:cNvSpPr>
          <p:nvPr>
            <p:ph idx="1"/>
          </p:nvPr>
        </p:nvSpPr>
        <p:spPr>
          <a:xfrm>
            <a:off x="415925" y="2613025"/>
            <a:ext cx="8308975" cy="3370263"/>
          </a:xfrm>
        </p:spPr>
        <p:txBody>
          <a:bodyPr rtlCol="0">
            <a:normAutofit/>
          </a:bodyPr>
          <a:lstStyle/>
          <a:p>
            <a:pPr marL="0" indent="0" eaLnBrk="1" fontAlgn="auto" hangingPunct="1">
              <a:buFontTx/>
              <a:buNone/>
              <a:defRPr/>
            </a:pPr>
            <a:endParaRPr lang="en-US" dirty="0">
              <a:solidFill>
                <a:schemeClr val="bg2">
                  <a:lumMod val="50000"/>
                </a:schemeClr>
              </a:solidFill>
            </a:endParaRPr>
          </a:p>
          <a:p>
            <a:pPr eaLnBrk="1" fontAlgn="auto" hangingPunct="1">
              <a:defRPr/>
            </a:pPr>
            <a:endParaRPr lang="en-US" dirty="0">
              <a:solidFill>
                <a:schemeClr val="bg2">
                  <a:lumMod val="50000"/>
                </a:schemeClr>
              </a:solidFill>
            </a:endParaRPr>
          </a:p>
        </p:txBody>
      </p:sp>
      <p:sp>
        <p:nvSpPr>
          <p:cNvPr id="8397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D74FF96-BDA0-46E7-BC69-659CC06BC588}" type="slidenum">
              <a:rPr lang="en-US" altLang="en-US" smtClean="0">
                <a:latin typeface="Verdana" panose="020B0604030504040204" pitchFamily="34" charset="0"/>
              </a:rPr>
              <a:pPr/>
              <a:t>29</a:t>
            </a:fld>
            <a:endParaRPr lang="en-US" altLang="en-US" smtClean="0">
              <a:latin typeface="Verdana" panose="020B0604030504040204" pitchFamily="34" charset="0"/>
            </a:endParaRPr>
          </a:p>
        </p:txBody>
      </p:sp>
      <p:graphicFrame>
        <p:nvGraphicFramePr>
          <p:cNvPr id="4" name="Table 3"/>
          <p:cNvGraphicFramePr>
            <a:graphicFrameLocks noGrp="1"/>
          </p:cNvGraphicFramePr>
          <p:nvPr/>
        </p:nvGraphicFramePr>
        <p:xfrm>
          <a:off x="415925" y="2362198"/>
          <a:ext cx="8143616" cy="2895971"/>
        </p:xfrm>
        <a:graphic>
          <a:graphicData uri="http://schemas.openxmlformats.org/drawingml/2006/table">
            <a:tbl>
              <a:tblPr firstRow="1" bandRow="1">
                <a:tableStyleId>{5C22544A-7EE6-4342-B048-85BDC9FD1C3A}</a:tableStyleId>
              </a:tblPr>
              <a:tblGrid>
                <a:gridCol w="1154081">
                  <a:extLst>
                    <a:ext uri="{9D8B030D-6E8A-4147-A177-3AD203B41FA5}">
                      <a16:colId xmlns:a16="http://schemas.microsoft.com/office/drawing/2014/main" val="20000"/>
                    </a:ext>
                  </a:extLst>
                </a:gridCol>
                <a:gridCol w="1844048">
                  <a:extLst>
                    <a:ext uri="{9D8B030D-6E8A-4147-A177-3AD203B41FA5}">
                      <a16:colId xmlns:a16="http://schemas.microsoft.com/office/drawing/2014/main" val="20001"/>
                    </a:ext>
                  </a:extLst>
                </a:gridCol>
                <a:gridCol w="1873791">
                  <a:extLst>
                    <a:ext uri="{9D8B030D-6E8A-4147-A177-3AD203B41FA5}">
                      <a16:colId xmlns:a16="http://schemas.microsoft.com/office/drawing/2014/main" val="20002"/>
                    </a:ext>
                  </a:extLst>
                </a:gridCol>
                <a:gridCol w="3271696">
                  <a:extLst>
                    <a:ext uri="{9D8B030D-6E8A-4147-A177-3AD203B41FA5}">
                      <a16:colId xmlns:a16="http://schemas.microsoft.com/office/drawing/2014/main" val="20003"/>
                    </a:ext>
                  </a:extLst>
                </a:gridCol>
              </a:tblGrid>
              <a:tr h="1104395">
                <a:tc>
                  <a:txBody>
                    <a:bodyPr/>
                    <a:lstStyle/>
                    <a:p>
                      <a:r>
                        <a:rPr lang="en-US" dirty="0"/>
                        <a:t>Basis</a:t>
                      </a:r>
                    </a:p>
                  </a:txBody>
                  <a:tcPr/>
                </a:tc>
                <a:tc>
                  <a:txBody>
                    <a:bodyPr/>
                    <a:lstStyle/>
                    <a:p>
                      <a:r>
                        <a:rPr lang="en-US" dirty="0"/>
                        <a:t>Assigned Days</a:t>
                      </a:r>
                    </a:p>
                  </a:txBody>
                  <a:tcPr/>
                </a:tc>
                <a:tc>
                  <a:txBody>
                    <a:bodyPr/>
                    <a:lstStyle/>
                    <a:p>
                      <a:r>
                        <a:rPr lang="en-US" dirty="0"/>
                        <a:t>Assigned Hours</a:t>
                      </a:r>
                    </a:p>
                  </a:txBody>
                  <a:tcPr/>
                </a:tc>
                <a:tc>
                  <a:txBody>
                    <a:bodyPr/>
                    <a:lstStyle/>
                    <a:p>
                      <a:r>
                        <a:rPr lang="en-US" dirty="0"/>
                        <a:t>Maximum No. of unprotected absences to achieve 96%</a:t>
                      </a:r>
                    </a:p>
                  </a:txBody>
                  <a:tcPr/>
                </a:tc>
                <a:extLst>
                  <a:ext uri="{0D108BD9-81ED-4DB2-BD59-A6C34878D82A}">
                    <a16:rowId xmlns:a16="http://schemas.microsoft.com/office/drawing/2014/main" val="10000"/>
                  </a:ext>
                </a:extLst>
              </a:tr>
              <a:tr h="447894">
                <a:tc>
                  <a:txBody>
                    <a:bodyPr/>
                    <a:lstStyle/>
                    <a:p>
                      <a:r>
                        <a:rPr lang="en-US" b="1" dirty="0">
                          <a:solidFill>
                            <a:srgbClr val="000000"/>
                          </a:solidFill>
                        </a:rPr>
                        <a:t>A</a:t>
                      </a:r>
                    </a:p>
                  </a:txBody>
                  <a:tcPr/>
                </a:tc>
                <a:tc>
                  <a:txBody>
                    <a:bodyPr/>
                    <a:lstStyle/>
                    <a:p>
                      <a:r>
                        <a:rPr lang="en-US" dirty="0">
                          <a:solidFill>
                            <a:srgbClr val="000000"/>
                          </a:solidFill>
                        </a:rPr>
                        <a:t>261</a:t>
                      </a:r>
                    </a:p>
                  </a:txBody>
                  <a:tcPr/>
                </a:tc>
                <a:tc>
                  <a:txBody>
                    <a:bodyPr/>
                    <a:lstStyle/>
                    <a:p>
                      <a:r>
                        <a:rPr lang="en-US" dirty="0">
                          <a:solidFill>
                            <a:srgbClr val="000000"/>
                          </a:solidFill>
                        </a:rPr>
                        <a:t>2088</a:t>
                      </a:r>
                    </a:p>
                  </a:txBody>
                  <a:tcPr/>
                </a:tc>
                <a:tc>
                  <a:txBody>
                    <a:bodyPr/>
                    <a:lstStyle/>
                    <a:p>
                      <a:r>
                        <a:rPr lang="en-US" b="1" dirty="0">
                          <a:solidFill>
                            <a:srgbClr val="000000"/>
                          </a:solidFill>
                          <a:highlight>
                            <a:srgbClr val="FFFF00"/>
                          </a:highlight>
                        </a:rPr>
                        <a:t>10</a:t>
                      </a:r>
                    </a:p>
                  </a:txBody>
                  <a:tcPr/>
                </a:tc>
                <a:extLst>
                  <a:ext uri="{0D108BD9-81ED-4DB2-BD59-A6C34878D82A}">
                    <a16:rowId xmlns:a16="http://schemas.microsoft.com/office/drawing/2014/main" val="10001"/>
                  </a:ext>
                </a:extLst>
              </a:tr>
              <a:tr h="447894">
                <a:tc>
                  <a:txBody>
                    <a:bodyPr/>
                    <a:lstStyle/>
                    <a:p>
                      <a:r>
                        <a:rPr lang="en-US" b="1" dirty="0">
                          <a:solidFill>
                            <a:srgbClr val="000000"/>
                          </a:solidFill>
                        </a:rPr>
                        <a:t>E</a:t>
                      </a:r>
                    </a:p>
                  </a:txBody>
                  <a:tcPr/>
                </a:tc>
                <a:tc>
                  <a:txBody>
                    <a:bodyPr/>
                    <a:lstStyle/>
                    <a:p>
                      <a:r>
                        <a:rPr lang="en-US" dirty="0">
                          <a:solidFill>
                            <a:srgbClr val="000000"/>
                          </a:solidFill>
                        </a:rPr>
                        <a:t>234</a:t>
                      </a:r>
                    </a:p>
                  </a:txBody>
                  <a:tcPr/>
                </a:tc>
                <a:tc>
                  <a:txBody>
                    <a:bodyPr/>
                    <a:lstStyle/>
                    <a:p>
                      <a:r>
                        <a:rPr lang="en-US" dirty="0">
                          <a:solidFill>
                            <a:srgbClr val="000000"/>
                          </a:solidFill>
                        </a:rPr>
                        <a:t>1872</a:t>
                      </a:r>
                    </a:p>
                  </a:txBody>
                  <a:tcPr/>
                </a:tc>
                <a:tc>
                  <a:txBody>
                    <a:bodyPr/>
                    <a:lstStyle/>
                    <a:p>
                      <a:r>
                        <a:rPr lang="en-US" b="1" dirty="0">
                          <a:solidFill>
                            <a:srgbClr val="000000"/>
                          </a:solidFill>
                          <a:highlight>
                            <a:srgbClr val="FFFF00"/>
                          </a:highlight>
                        </a:rPr>
                        <a:t>9</a:t>
                      </a:r>
                    </a:p>
                  </a:txBody>
                  <a:tcPr/>
                </a:tc>
                <a:extLst>
                  <a:ext uri="{0D108BD9-81ED-4DB2-BD59-A6C34878D82A}">
                    <a16:rowId xmlns:a16="http://schemas.microsoft.com/office/drawing/2014/main" val="10002"/>
                  </a:ext>
                </a:extLst>
              </a:tr>
              <a:tr h="447894">
                <a:tc>
                  <a:txBody>
                    <a:bodyPr/>
                    <a:lstStyle/>
                    <a:p>
                      <a:r>
                        <a:rPr lang="en-US" b="1" dirty="0">
                          <a:solidFill>
                            <a:srgbClr val="000000"/>
                          </a:solidFill>
                        </a:rPr>
                        <a:t>B</a:t>
                      </a:r>
                    </a:p>
                  </a:txBody>
                  <a:tcPr/>
                </a:tc>
                <a:tc>
                  <a:txBody>
                    <a:bodyPr/>
                    <a:lstStyle/>
                    <a:p>
                      <a:r>
                        <a:rPr lang="en-US" dirty="0">
                          <a:solidFill>
                            <a:srgbClr val="000000"/>
                          </a:solidFill>
                        </a:rPr>
                        <a:t>221</a:t>
                      </a:r>
                    </a:p>
                  </a:txBody>
                  <a:tcPr/>
                </a:tc>
                <a:tc>
                  <a:txBody>
                    <a:bodyPr/>
                    <a:lstStyle/>
                    <a:p>
                      <a:r>
                        <a:rPr lang="en-US" dirty="0">
                          <a:solidFill>
                            <a:srgbClr val="000000"/>
                          </a:solidFill>
                        </a:rPr>
                        <a:t>1768</a:t>
                      </a:r>
                    </a:p>
                  </a:txBody>
                  <a:tcPr/>
                </a:tc>
                <a:tc>
                  <a:txBody>
                    <a:bodyPr/>
                    <a:lstStyle/>
                    <a:p>
                      <a:r>
                        <a:rPr lang="en-US" b="1" dirty="0">
                          <a:solidFill>
                            <a:srgbClr val="000000"/>
                          </a:solidFill>
                          <a:highlight>
                            <a:srgbClr val="FFFF00"/>
                          </a:highlight>
                        </a:rPr>
                        <a:t>8</a:t>
                      </a:r>
                    </a:p>
                  </a:txBody>
                  <a:tcPr/>
                </a:tc>
                <a:extLst>
                  <a:ext uri="{0D108BD9-81ED-4DB2-BD59-A6C34878D82A}">
                    <a16:rowId xmlns:a16="http://schemas.microsoft.com/office/drawing/2014/main" val="10003"/>
                  </a:ext>
                </a:extLst>
              </a:tr>
              <a:tr h="447894">
                <a:tc>
                  <a:txBody>
                    <a:bodyPr/>
                    <a:lstStyle/>
                    <a:p>
                      <a:r>
                        <a:rPr lang="en-US" b="1" dirty="0">
                          <a:solidFill>
                            <a:srgbClr val="000000"/>
                          </a:solidFill>
                        </a:rPr>
                        <a:t>C</a:t>
                      </a:r>
                    </a:p>
                  </a:txBody>
                  <a:tcPr/>
                </a:tc>
                <a:tc>
                  <a:txBody>
                    <a:bodyPr/>
                    <a:lstStyle/>
                    <a:p>
                      <a:r>
                        <a:rPr lang="en-US" dirty="0">
                          <a:solidFill>
                            <a:srgbClr val="000000"/>
                          </a:solidFill>
                        </a:rPr>
                        <a:t>193</a:t>
                      </a:r>
                    </a:p>
                  </a:txBody>
                  <a:tcPr/>
                </a:tc>
                <a:tc>
                  <a:txBody>
                    <a:bodyPr/>
                    <a:lstStyle/>
                    <a:p>
                      <a:r>
                        <a:rPr lang="en-US" dirty="0">
                          <a:solidFill>
                            <a:srgbClr val="000000"/>
                          </a:solidFill>
                        </a:rPr>
                        <a:t>1544</a:t>
                      </a:r>
                    </a:p>
                  </a:txBody>
                  <a:tcPr/>
                </a:tc>
                <a:tc>
                  <a:txBody>
                    <a:bodyPr/>
                    <a:lstStyle/>
                    <a:p>
                      <a:r>
                        <a:rPr lang="en-US" b="1" dirty="0">
                          <a:solidFill>
                            <a:srgbClr val="000000"/>
                          </a:solidFill>
                          <a:highlight>
                            <a:srgbClr val="FFFF00"/>
                          </a:highlight>
                        </a:rPr>
                        <a:t>7</a:t>
                      </a:r>
                    </a:p>
                  </a:txBody>
                  <a:tcPr/>
                </a:tc>
                <a:extLst>
                  <a:ext uri="{0D108BD9-81ED-4DB2-BD59-A6C34878D82A}">
                    <a16:rowId xmlns:a16="http://schemas.microsoft.com/office/drawing/2014/main" val="10004"/>
                  </a:ext>
                </a:extLst>
              </a:tr>
            </a:tbl>
          </a:graphicData>
        </a:graphic>
      </p:graphicFrame>
    </p:spTree>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33400" y="304800"/>
            <a:ext cx="8305800" cy="990600"/>
          </a:xfrm>
        </p:spPr>
        <p:txBody>
          <a:bodyPr/>
          <a:lstStyle/>
          <a:p>
            <a:pPr algn="ctr" eaLnBrk="1" fontAlgn="auto" hangingPunct="1">
              <a:spcAft>
                <a:spcPts val="0"/>
              </a:spcAft>
              <a:defRPr/>
            </a:pPr>
            <a:r>
              <a:rPr lang="en-US" altLang="en-US" b="1" dirty="0" smtClean="0">
                <a:solidFill>
                  <a:srgbClr val="002060"/>
                </a:solidFill>
                <a:ea typeface="ＭＳ Ｐゴシック" panose="020B0600070205080204" pitchFamily="34" charset="-128"/>
              </a:rPr>
              <a:t>AGENDA </a:t>
            </a:r>
            <a:endParaRPr lang="en-US" altLang="en-US" sz="2400" b="1" dirty="0">
              <a:solidFill>
                <a:srgbClr val="278103"/>
              </a:solidFill>
              <a:ea typeface="ＭＳ Ｐゴシック" panose="020B0600070205080204" pitchFamily="34" charset="-128"/>
            </a:endParaRPr>
          </a:p>
        </p:txBody>
      </p:sp>
      <p:sp>
        <p:nvSpPr>
          <p:cNvPr id="35843" name="Content Placeholder 2"/>
          <p:cNvSpPr>
            <a:spLocks noGrp="1"/>
          </p:cNvSpPr>
          <p:nvPr>
            <p:ph sz="quarter" idx="4"/>
          </p:nvPr>
        </p:nvSpPr>
        <p:spPr>
          <a:xfrm>
            <a:off x="71438" y="1066800"/>
            <a:ext cx="9072562" cy="5791200"/>
          </a:xfrm>
        </p:spPr>
        <p:txBody>
          <a:bodyPr/>
          <a:lstStyle/>
          <a:p>
            <a:pPr eaLnBrk="1" hangingPunct="1">
              <a:defRPr/>
            </a:pPr>
            <a:r>
              <a:rPr lang="en-US" b="1" dirty="0">
                <a:solidFill>
                  <a:schemeClr val="bg1"/>
                </a:solidFill>
              </a:rPr>
              <a:t>Ethics </a:t>
            </a:r>
            <a:r>
              <a:rPr lang="en-US" b="1" dirty="0" smtClean="0">
                <a:solidFill>
                  <a:schemeClr val="bg1"/>
                </a:solidFill>
              </a:rPr>
              <a:t>Policies </a:t>
            </a:r>
          </a:p>
          <a:p>
            <a:pPr lvl="1" eaLnBrk="1" hangingPunct="1">
              <a:defRPr/>
            </a:pPr>
            <a:r>
              <a:rPr lang="en-US" i="1" dirty="0" smtClean="0">
                <a:solidFill>
                  <a:schemeClr val="bg1"/>
                </a:solidFill>
              </a:rPr>
              <a:t>Employee Code of Ethics </a:t>
            </a:r>
            <a:endParaRPr lang="en-US" b="1" dirty="0" smtClean="0">
              <a:solidFill>
                <a:schemeClr val="bg1"/>
              </a:solidFill>
            </a:endParaRPr>
          </a:p>
          <a:p>
            <a:pPr eaLnBrk="1" hangingPunct="1">
              <a:defRPr/>
            </a:pPr>
            <a:r>
              <a:rPr lang="en-US" b="1" dirty="0" smtClean="0">
                <a:solidFill>
                  <a:schemeClr val="bg1"/>
                </a:solidFill>
              </a:rPr>
              <a:t> </a:t>
            </a:r>
            <a:r>
              <a:rPr lang="en-US" b="1" dirty="0">
                <a:solidFill>
                  <a:schemeClr val="bg1"/>
                </a:solidFill>
              </a:rPr>
              <a:t>Family Medical Leave and Reasonable Accommodations </a:t>
            </a:r>
            <a:r>
              <a:rPr lang="en-US" dirty="0">
                <a:solidFill>
                  <a:schemeClr val="bg1"/>
                </a:solidFill>
              </a:rPr>
              <a:t>	</a:t>
            </a:r>
          </a:p>
          <a:p>
            <a:pPr lvl="1">
              <a:defRPr/>
            </a:pPr>
            <a:r>
              <a:rPr lang="en-US" dirty="0" smtClean="0">
                <a:solidFill>
                  <a:schemeClr val="bg1"/>
                </a:solidFill>
              </a:rPr>
              <a:t>(federal) </a:t>
            </a:r>
            <a:r>
              <a:rPr lang="en-US" b="1" dirty="0" smtClean="0">
                <a:solidFill>
                  <a:schemeClr val="bg1"/>
                </a:solidFill>
              </a:rPr>
              <a:t>F</a:t>
            </a:r>
            <a:r>
              <a:rPr lang="en-US" dirty="0" smtClean="0">
                <a:solidFill>
                  <a:schemeClr val="bg1"/>
                </a:solidFill>
              </a:rPr>
              <a:t>amily and </a:t>
            </a:r>
            <a:r>
              <a:rPr lang="en-US" b="1" dirty="0">
                <a:solidFill>
                  <a:schemeClr val="bg1"/>
                </a:solidFill>
              </a:rPr>
              <a:t>M</a:t>
            </a:r>
            <a:r>
              <a:rPr lang="en-US" dirty="0">
                <a:solidFill>
                  <a:schemeClr val="bg1"/>
                </a:solidFill>
              </a:rPr>
              <a:t>edical </a:t>
            </a:r>
            <a:r>
              <a:rPr lang="en-US" b="1" dirty="0">
                <a:solidFill>
                  <a:schemeClr val="bg1"/>
                </a:solidFill>
              </a:rPr>
              <a:t>L</a:t>
            </a:r>
            <a:r>
              <a:rPr lang="en-US" dirty="0">
                <a:solidFill>
                  <a:schemeClr val="bg1"/>
                </a:solidFill>
              </a:rPr>
              <a:t>eave </a:t>
            </a:r>
            <a:r>
              <a:rPr lang="en-US" b="1" dirty="0">
                <a:solidFill>
                  <a:schemeClr val="bg1"/>
                </a:solidFill>
              </a:rPr>
              <a:t>A</a:t>
            </a:r>
            <a:r>
              <a:rPr lang="en-US" dirty="0">
                <a:solidFill>
                  <a:schemeClr val="bg1"/>
                </a:solidFill>
              </a:rPr>
              <a:t>ct (FMLA) 	</a:t>
            </a:r>
            <a:endParaRPr lang="en-US" b="1" dirty="0" smtClean="0">
              <a:solidFill>
                <a:schemeClr val="bg1"/>
              </a:solidFill>
            </a:endParaRPr>
          </a:p>
          <a:p>
            <a:pPr lvl="1">
              <a:defRPr/>
            </a:pPr>
            <a:r>
              <a:rPr lang="en-US" b="1" dirty="0" smtClean="0">
                <a:solidFill>
                  <a:schemeClr val="bg1"/>
                </a:solidFill>
              </a:rPr>
              <a:t>C</a:t>
            </a:r>
            <a:r>
              <a:rPr lang="en-US" dirty="0" smtClean="0">
                <a:solidFill>
                  <a:schemeClr val="bg1"/>
                </a:solidFill>
              </a:rPr>
              <a:t>alifornia </a:t>
            </a:r>
            <a:r>
              <a:rPr lang="en-US" b="1" dirty="0" smtClean="0">
                <a:solidFill>
                  <a:schemeClr val="bg1"/>
                </a:solidFill>
              </a:rPr>
              <a:t>F</a:t>
            </a:r>
            <a:r>
              <a:rPr lang="en-US" dirty="0" smtClean="0">
                <a:solidFill>
                  <a:schemeClr val="bg1"/>
                </a:solidFill>
              </a:rPr>
              <a:t>amily </a:t>
            </a:r>
            <a:r>
              <a:rPr lang="en-US" b="1" dirty="0" smtClean="0">
                <a:solidFill>
                  <a:schemeClr val="bg1"/>
                </a:solidFill>
              </a:rPr>
              <a:t>R</a:t>
            </a:r>
            <a:r>
              <a:rPr lang="en-US" dirty="0" smtClean="0">
                <a:solidFill>
                  <a:schemeClr val="bg1"/>
                </a:solidFill>
              </a:rPr>
              <a:t>ights </a:t>
            </a:r>
            <a:r>
              <a:rPr lang="en-US" b="1" dirty="0">
                <a:solidFill>
                  <a:schemeClr val="bg1"/>
                </a:solidFill>
              </a:rPr>
              <a:t>A</a:t>
            </a:r>
            <a:r>
              <a:rPr lang="en-US" dirty="0">
                <a:solidFill>
                  <a:schemeClr val="bg1"/>
                </a:solidFill>
              </a:rPr>
              <a:t>ct (CFRA) 	</a:t>
            </a:r>
          </a:p>
          <a:p>
            <a:pPr>
              <a:defRPr/>
            </a:pPr>
            <a:r>
              <a:rPr lang="en-US" b="1" dirty="0">
                <a:solidFill>
                  <a:schemeClr val="bg1"/>
                </a:solidFill>
              </a:rPr>
              <a:t>Bulletin - Mandatory Posting of Regulatory Notices </a:t>
            </a:r>
            <a:r>
              <a:rPr lang="en-US" b="1" dirty="0" smtClean="0">
                <a:solidFill>
                  <a:schemeClr val="bg1"/>
                </a:solidFill>
              </a:rPr>
              <a:t>Relating </a:t>
            </a:r>
            <a:r>
              <a:rPr lang="en-US" b="1" dirty="0">
                <a:solidFill>
                  <a:schemeClr val="bg1"/>
                </a:solidFill>
              </a:rPr>
              <a:t>to Federal and State Employment Laws </a:t>
            </a:r>
            <a:r>
              <a:rPr lang="en-US" dirty="0">
                <a:solidFill>
                  <a:schemeClr val="bg1"/>
                </a:solidFill>
              </a:rPr>
              <a:t>	</a:t>
            </a:r>
          </a:p>
          <a:p>
            <a:pPr eaLnBrk="1" hangingPunct="1">
              <a:defRPr/>
            </a:pPr>
            <a:r>
              <a:rPr lang="en-US" b="1" dirty="0" smtClean="0">
                <a:solidFill>
                  <a:schemeClr val="bg1"/>
                </a:solidFill>
              </a:rPr>
              <a:t> </a:t>
            </a:r>
            <a:r>
              <a:rPr lang="en-US" b="1" dirty="0">
                <a:solidFill>
                  <a:schemeClr val="bg1"/>
                </a:solidFill>
              </a:rPr>
              <a:t>Reasonable Accommodations for Individuals with </a:t>
            </a:r>
            <a:r>
              <a:rPr lang="en-US" b="1" dirty="0" smtClean="0">
                <a:solidFill>
                  <a:schemeClr val="bg1"/>
                </a:solidFill>
              </a:rPr>
              <a:t>Disabilities</a:t>
            </a:r>
          </a:p>
          <a:p>
            <a:pPr eaLnBrk="1" hangingPunct="1">
              <a:defRPr/>
            </a:pPr>
            <a:r>
              <a:rPr lang="en-US" altLang="en-US" b="1" dirty="0" smtClean="0">
                <a:solidFill>
                  <a:schemeClr val="bg1"/>
                </a:solidFill>
                <a:ea typeface="ＭＳ Ｐゴシック" panose="020B0600070205080204" pitchFamily="34" charset="-128"/>
              </a:rPr>
              <a:t>Injury &amp; Illness Prevention Program</a:t>
            </a:r>
          </a:p>
          <a:p>
            <a:pPr lvl="1" eaLnBrk="1" hangingPunct="1">
              <a:defRPr/>
            </a:pPr>
            <a:r>
              <a:rPr lang="en-US" altLang="en-US" dirty="0" smtClean="0">
                <a:solidFill>
                  <a:schemeClr val="bg1"/>
                </a:solidFill>
                <a:ea typeface="ＭＳ Ｐゴシック" panose="020B0600070205080204" pitchFamily="34" charset="-128"/>
              </a:rPr>
              <a:t>BUL-3772.3-Injury &amp; Illness Prevention Program Requirements </a:t>
            </a:r>
          </a:p>
          <a:p>
            <a:pPr lvl="1" eaLnBrk="1" hangingPunct="1">
              <a:defRPr/>
            </a:pPr>
            <a:endParaRPr lang="en-US" altLang="en-US" dirty="0" smtClean="0">
              <a:solidFill>
                <a:srgbClr val="002060"/>
              </a:solidFill>
              <a:ea typeface="ＭＳ Ｐゴシック" panose="020B0600070205080204" pitchFamily="34" charset="-128"/>
            </a:endParaRPr>
          </a:p>
          <a:p>
            <a:pPr eaLnBrk="1" hangingPunct="1">
              <a:defRPr/>
            </a:pPr>
            <a:endParaRPr lang="en-US" dirty="0"/>
          </a:p>
          <a:p>
            <a:pPr eaLnBrk="1" hangingPunct="1">
              <a:defRPr/>
            </a:pPr>
            <a:endParaRPr lang="en-US" b="1" dirty="0" smtClean="0"/>
          </a:p>
          <a:p>
            <a:pPr marL="0" indent="0" eaLnBrk="1" hangingPunct="1">
              <a:buFont typeface="Wingdings 3" panose="05040102010807070707" pitchFamily="18" charset="2"/>
              <a:buNone/>
              <a:defRPr/>
            </a:pPr>
            <a:endParaRPr lang="en-US" dirty="0"/>
          </a:p>
        </p:txBody>
      </p:sp>
      <p:sp>
        <p:nvSpPr>
          <p:cNvPr id="35844" name="Slide Number Placehold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DD33852-C52E-49E2-A30D-DFA30900520D}" type="slidenum">
              <a:rPr lang="en-US" altLang="en-US" smtClean="0">
                <a:latin typeface="Verdana" panose="020B0604030504040204" pitchFamily="34" charset="0"/>
              </a:rPr>
              <a:pPr/>
              <a:t>3</a:t>
            </a:fld>
            <a:endParaRPr lang="en-US" altLang="en-US" smtClean="0">
              <a:latin typeface="Verdana" panose="020B0604030504040204" pitchFamily="34" charset="0"/>
            </a:endParaRPr>
          </a:p>
        </p:txBody>
      </p:sp>
      <p:pic>
        <p:nvPicPr>
          <p:cNvPr id="3584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70536" y="5791201"/>
            <a:ext cx="1751984"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descr="man with broken leg on crutc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5321300"/>
            <a:ext cx="63500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381000" y="457200"/>
            <a:ext cx="7966075" cy="701675"/>
          </a:xfrm>
        </p:spPr>
        <p:txBody>
          <a:bodyPr/>
          <a:lstStyle/>
          <a:p>
            <a:pPr algn="ctr" eaLnBrk="1" fontAlgn="auto" hangingPunct="1">
              <a:spcAft>
                <a:spcPts val="0"/>
              </a:spcAft>
              <a:defRPr/>
            </a:pPr>
            <a:r>
              <a:rPr lang="en-US" altLang="en-US" b="1">
                <a:solidFill>
                  <a:srgbClr val="000000"/>
                </a:solidFill>
                <a:ea typeface="ＭＳ Ｐゴシック" panose="020B0600070205080204" pitchFamily="34" charset="-128"/>
              </a:rPr>
              <a:t>Protected / Unprotected Hours</a:t>
            </a:r>
          </a:p>
        </p:txBody>
      </p:sp>
      <p:sp>
        <p:nvSpPr>
          <p:cNvPr id="3" name="Content Placeholder 2"/>
          <p:cNvSpPr>
            <a:spLocks noGrp="1"/>
          </p:cNvSpPr>
          <p:nvPr>
            <p:ph idx="1"/>
          </p:nvPr>
        </p:nvSpPr>
        <p:spPr>
          <a:xfrm>
            <a:off x="457200" y="1061397"/>
            <a:ext cx="8305800" cy="538803"/>
          </a:xfrm>
          <a:extLst/>
        </p:spPr>
        <p:txBody>
          <a:bodyPr rtlCol="0">
            <a:normAutofit fontScale="85000" lnSpcReduction="10000"/>
          </a:bodyPr>
          <a:lstStyle/>
          <a:p>
            <a:pPr eaLnBrk="1" fontAlgn="auto" hangingPunct="1">
              <a:defRPr/>
            </a:pPr>
            <a:r>
              <a:rPr lang="en-US" b="1" dirty="0">
                <a:solidFill>
                  <a:schemeClr val="bg2">
                    <a:lumMod val="50000"/>
                  </a:schemeClr>
                </a:solidFill>
                <a:highlight>
                  <a:srgbClr val="FFFF00"/>
                </a:highlight>
              </a:rPr>
              <a:t>Protected hours are not considered when calculating an employees attendance rate. </a:t>
            </a:r>
          </a:p>
        </p:txBody>
      </p:sp>
      <p:sp>
        <p:nvSpPr>
          <p:cNvPr id="8499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DC6DE52-B8E1-4ABF-85E4-8EEFF25829CC}" type="slidenum">
              <a:rPr lang="en-US" altLang="en-US" smtClean="0">
                <a:latin typeface="Verdana" panose="020B0604030504040204" pitchFamily="34" charset="0"/>
              </a:rPr>
              <a:pPr/>
              <a:t>30</a:t>
            </a:fld>
            <a:endParaRPr lang="en-US" altLang="en-US" smtClean="0">
              <a:latin typeface="Verdana" panose="020B0604030504040204" pitchFamily="34" charset="0"/>
            </a:endParaRPr>
          </a:p>
        </p:txBody>
      </p:sp>
      <p:graphicFrame>
        <p:nvGraphicFramePr>
          <p:cNvPr id="4" name="Table 3"/>
          <p:cNvGraphicFramePr>
            <a:graphicFrameLocks noGrp="1"/>
          </p:cNvGraphicFramePr>
          <p:nvPr/>
        </p:nvGraphicFramePr>
        <p:xfrm>
          <a:off x="820738" y="1782763"/>
          <a:ext cx="7810500" cy="4003674"/>
        </p:xfrm>
        <a:graphic>
          <a:graphicData uri="http://schemas.openxmlformats.org/drawingml/2006/table">
            <a:tbl>
              <a:tblPr firstRow="1" bandRow="1">
                <a:tableStyleId>{5C22544A-7EE6-4342-B048-85BDC9FD1C3A}</a:tableStyleId>
              </a:tblPr>
              <a:tblGrid>
                <a:gridCol w="3822117">
                  <a:extLst>
                    <a:ext uri="{9D8B030D-6E8A-4147-A177-3AD203B41FA5}">
                      <a16:colId xmlns:a16="http://schemas.microsoft.com/office/drawing/2014/main" val="20000"/>
                    </a:ext>
                  </a:extLst>
                </a:gridCol>
                <a:gridCol w="3988383">
                  <a:extLst>
                    <a:ext uri="{9D8B030D-6E8A-4147-A177-3AD203B41FA5}">
                      <a16:colId xmlns:a16="http://schemas.microsoft.com/office/drawing/2014/main" val="20001"/>
                    </a:ext>
                  </a:extLst>
                </a:gridCol>
              </a:tblGrid>
              <a:tr h="489560">
                <a:tc>
                  <a:txBody>
                    <a:bodyPr/>
                    <a:lstStyle/>
                    <a:p>
                      <a:r>
                        <a:rPr lang="en-US" sz="1800" dirty="0">
                          <a:solidFill>
                            <a:schemeClr val="tx1"/>
                          </a:solidFill>
                        </a:rPr>
                        <a:t>Protected Hours</a:t>
                      </a:r>
                    </a:p>
                  </a:txBody>
                  <a:tcPr marT="45714" marB="45714"/>
                </a:tc>
                <a:tc>
                  <a:txBody>
                    <a:bodyPr/>
                    <a:lstStyle/>
                    <a:p>
                      <a:r>
                        <a:rPr lang="en-US" sz="1800" dirty="0">
                          <a:solidFill>
                            <a:schemeClr val="tx1"/>
                          </a:solidFill>
                        </a:rPr>
                        <a:t>Unprotected Hours</a:t>
                      </a:r>
                    </a:p>
                  </a:txBody>
                  <a:tcPr marT="45714" marB="45714"/>
                </a:tc>
                <a:extLst>
                  <a:ext uri="{0D108BD9-81ED-4DB2-BD59-A6C34878D82A}">
                    <a16:rowId xmlns:a16="http://schemas.microsoft.com/office/drawing/2014/main" val="10000"/>
                  </a:ext>
                </a:extLst>
              </a:tr>
              <a:tr h="844998">
                <a:tc>
                  <a:txBody>
                    <a:bodyPr/>
                    <a:lstStyle/>
                    <a:p>
                      <a:r>
                        <a:rPr lang="en-US" sz="1800" dirty="0">
                          <a:solidFill>
                            <a:srgbClr val="000000"/>
                          </a:solidFill>
                        </a:rPr>
                        <a:t>CFRA – California</a:t>
                      </a:r>
                      <a:r>
                        <a:rPr lang="en-US" sz="1800" baseline="0" dirty="0">
                          <a:solidFill>
                            <a:srgbClr val="000000"/>
                          </a:solidFill>
                        </a:rPr>
                        <a:t> Family Rights Act</a:t>
                      </a:r>
                      <a:endParaRPr lang="en-US" sz="1800" dirty="0">
                        <a:solidFill>
                          <a:srgbClr val="000000"/>
                        </a:solidFill>
                      </a:endParaRP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rPr>
                        <a:t>Half-Pay Illness</a:t>
                      </a:r>
                    </a:p>
                  </a:txBody>
                  <a:tcPr marT="45714" marB="45714"/>
                </a:tc>
                <a:extLst>
                  <a:ext uri="{0D108BD9-81ED-4DB2-BD59-A6C34878D82A}">
                    <a16:rowId xmlns:a16="http://schemas.microsoft.com/office/drawing/2014/main" val="10001"/>
                  </a:ext>
                </a:extLst>
              </a:tr>
              <a:tr h="844998">
                <a:tc>
                  <a:txBody>
                    <a:bodyPr/>
                    <a:lstStyle/>
                    <a:p>
                      <a:r>
                        <a:rPr lang="en-US" sz="1800" dirty="0">
                          <a:solidFill>
                            <a:srgbClr val="000000"/>
                          </a:solidFill>
                        </a:rPr>
                        <a:t>FMLA – Family Medical Leave Act</a:t>
                      </a:r>
                    </a:p>
                  </a:txBody>
                  <a:tcPr marT="45714" marB="45714"/>
                </a:tc>
                <a:tc>
                  <a:txBody>
                    <a:bodyPr/>
                    <a:lstStyle/>
                    <a:p>
                      <a:r>
                        <a:rPr lang="en-US" sz="1800" dirty="0">
                          <a:solidFill>
                            <a:srgbClr val="000000"/>
                          </a:solidFill>
                        </a:rPr>
                        <a:t>Illness</a:t>
                      </a:r>
                    </a:p>
                  </a:txBody>
                  <a:tcPr marT="45714" marB="45714"/>
                </a:tc>
                <a:extLst>
                  <a:ext uri="{0D108BD9-81ED-4DB2-BD59-A6C34878D82A}">
                    <a16:rowId xmlns:a16="http://schemas.microsoft.com/office/drawing/2014/main" val="10002"/>
                  </a:ext>
                </a:extLst>
              </a:tr>
              <a:tr h="489560">
                <a:tc>
                  <a:txBody>
                    <a:bodyPr/>
                    <a:lstStyle/>
                    <a:p>
                      <a:r>
                        <a:rPr lang="en-US" sz="1800" dirty="0">
                          <a:solidFill>
                            <a:srgbClr val="000000"/>
                          </a:solidFill>
                        </a:rPr>
                        <a:t>Jury</a:t>
                      </a:r>
                      <a:r>
                        <a:rPr lang="en-US" sz="1800" baseline="0" dirty="0">
                          <a:solidFill>
                            <a:srgbClr val="000000"/>
                          </a:solidFill>
                        </a:rPr>
                        <a:t> Duty</a:t>
                      </a:r>
                      <a:endParaRPr lang="en-US" sz="1800" dirty="0">
                        <a:solidFill>
                          <a:srgbClr val="000000"/>
                        </a:solidFill>
                      </a:endParaRPr>
                    </a:p>
                  </a:txBody>
                  <a:tcPr marT="45714" marB="45714"/>
                </a:tc>
                <a:tc>
                  <a:txBody>
                    <a:bodyPr/>
                    <a:lstStyle/>
                    <a:p>
                      <a:r>
                        <a:rPr lang="en-US" sz="1800" dirty="0">
                          <a:solidFill>
                            <a:srgbClr val="000000"/>
                          </a:solidFill>
                        </a:rPr>
                        <a:t>Personal</a:t>
                      </a:r>
                      <a:r>
                        <a:rPr lang="en-US" sz="1800" baseline="0" dirty="0">
                          <a:solidFill>
                            <a:srgbClr val="000000"/>
                          </a:solidFill>
                        </a:rPr>
                        <a:t> Necessity</a:t>
                      </a:r>
                      <a:endParaRPr lang="en-US" sz="1800" dirty="0">
                        <a:solidFill>
                          <a:srgbClr val="000000"/>
                        </a:solidFill>
                      </a:endParaRPr>
                    </a:p>
                  </a:txBody>
                  <a:tcPr marT="45714" marB="45714"/>
                </a:tc>
                <a:extLst>
                  <a:ext uri="{0D108BD9-81ED-4DB2-BD59-A6C34878D82A}">
                    <a16:rowId xmlns:a16="http://schemas.microsoft.com/office/drawing/2014/main" val="10003"/>
                  </a:ext>
                </a:extLst>
              </a:tr>
              <a:tr h="4895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rPr>
                        <a:t>Kin Care (Labor</a:t>
                      </a:r>
                      <a:r>
                        <a:rPr lang="en-US" sz="1800" baseline="0" dirty="0">
                          <a:solidFill>
                            <a:srgbClr val="000000"/>
                          </a:solidFill>
                        </a:rPr>
                        <a:t> Code 233)</a:t>
                      </a:r>
                      <a:endParaRPr lang="en-US" sz="1800" dirty="0">
                        <a:solidFill>
                          <a:srgbClr val="000000"/>
                        </a:solidFill>
                      </a:endParaRP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rPr>
                        <a:t>Unpaid</a:t>
                      </a:r>
                      <a:r>
                        <a:rPr lang="en-US" sz="1800" baseline="0" dirty="0">
                          <a:solidFill>
                            <a:srgbClr val="000000"/>
                          </a:solidFill>
                        </a:rPr>
                        <a:t> Time</a:t>
                      </a:r>
                      <a:endParaRPr lang="en-US" sz="1800" dirty="0">
                        <a:solidFill>
                          <a:srgbClr val="000000"/>
                        </a:solidFill>
                      </a:endParaRPr>
                    </a:p>
                  </a:txBody>
                  <a:tcPr marT="45714" marB="45714"/>
                </a:tc>
                <a:extLst>
                  <a:ext uri="{0D108BD9-81ED-4DB2-BD59-A6C34878D82A}">
                    <a16:rowId xmlns:a16="http://schemas.microsoft.com/office/drawing/2014/main" val="10004"/>
                  </a:ext>
                </a:extLst>
              </a:tr>
              <a:tr h="8449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rPr>
                        <a:t>PDL – Pregnancy Disability Leave</a:t>
                      </a: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rPr>
                        <a:t>Workers’ Compensation*</a:t>
                      </a:r>
                    </a:p>
                  </a:txBody>
                  <a:tcPr marT="45714" marB="45714"/>
                </a:tc>
                <a:extLst>
                  <a:ext uri="{0D108BD9-81ED-4DB2-BD59-A6C34878D82A}">
                    <a16:rowId xmlns:a16="http://schemas.microsoft.com/office/drawing/2014/main" val="10005"/>
                  </a:ext>
                </a:extLst>
              </a:tr>
            </a:tbl>
          </a:graphicData>
        </a:graphic>
      </p:graphicFrame>
    </p:spTree>
  </p:cSld>
  <p:clrMapOvr>
    <a:masterClrMapping/>
  </p:clrMapOvr>
  <p:transition spd="slow">
    <p:randomBar dir="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30" y="457200"/>
            <a:ext cx="8574169" cy="1447800"/>
          </a:xfrm>
          <a:extLst/>
        </p:spPr>
        <p:txBody>
          <a:bodyPr/>
          <a:lstStyle/>
          <a:p>
            <a:pPr algn="ctr" eaLnBrk="1" fontAlgn="auto" hangingPunct="1">
              <a:spcAft>
                <a:spcPts val="0"/>
              </a:spcAft>
              <a:defRPr/>
            </a:pPr>
            <a:r>
              <a:rPr lang="en-US" b="1" dirty="0">
                <a:solidFill>
                  <a:schemeClr val="bg1"/>
                </a:solidFill>
              </a:rPr>
              <a:t>Staff Attendance Overview</a:t>
            </a:r>
            <a:r>
              <a:rPr lang="en-US" dirty="0">
                <a:solidFill>
                  <a:schemeClr val="bg1"/>
                </a:solidFill>
              </a:rPr>
              <a:t/>
            </a:r>
            <a:br>
              <a:rPr lang="en-US" dirty="0">
                <a:solidFill>
                  <a:schemeClr val="bg1"/>
                </a:solidFill>
              </a:rPr>
            </a:br>
            <a:r>
              <a:rPr lang="en-US" dirty="0">
                <a:solidFill>
                  <a:schemeClr val="bg1"/>
                </a:solidFill>
              </a:rPr>
              <a:t>ITD will:</a:t>
            </a:r>
          </a:p>
        </p:txBody>
      </p:sp>
      <p:sp>
        <p:nvSpPr>
          <p:cNvPr id="86019" name="Slide Number Placeholder 2"/>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EF3C1CD-A758-4D49-AFBD-742D8E0D3F1E}" type="slidenum">
              <a:rPr lang="en-US" altLang="en-US" smtClean="0">
                <a:latin typeface="Verdana" panose="020B0604030504040204" pitchFamily="34" charset="0"/>
              </a:rPr>
              <a:pPr/>
              <a:t>31</a:t>
            </a:fld>
            <a:endParaRPr lang="en-US" altLang="en-US" smtClean="0">
              <a:latin typeface="Verdana" panose="020B0604030504040204" pitchFamily="34" charset="0"/>
            </a:endParaRPr>
          </a:p>
        </p:txBody>
      </p:sp>
      <p:graphicFrame>
        <p:nvGraphicFramePr>
          <p:cNvPr id="6" name="Table 5"/>
          <p:cNvGraphicFramePr>
            <a:graphicFrameLocks noGrp="1"/>
          </p:cNvGraphicFramePr>
          <p:nvPr/>
        </p:nvGraphicFramePr>
        <p:xfrm>
          <a:off x="239713" y="2133600"/>
          <a:ext cx="2071687" cy="3987800"/>
        </p:xfrm>
        <a:graphic>
          <a:graphicData uri="http://schemas.openxmlformats.org/drawingml/2006/table">
            <a:tbl>
              <a:tblPr firstRow="1" bandRow="1">
                <a:tableStyleId>{5C22544A-7EE6-4342-B048-85BDC9FD1C3A}</a:tableStyleId>
              </a:tblPr>
              <a:tblGrid>
                <a:gridCol w="2071687">
                  <a:extLst>
                    <a:ext uri="{9D8B030D-6E8A-4147-A177-3AD203B41FA5}">
                      <a16:colId xmlns:a16="http://schemas.microsoft.com/office/drawing/2014/main" val="20000"/>
                    </a:ext>
                  </a:extLst>
                </a:gridCol>
              </a:tblGrid>
              <a:tr h="1160418">
                <a:tc>
                  <a:txBody>
                    <a:bodyPr/>
                    <a:lstStyle/>
                    <a:p>
                      <a:r>
                        <a:rPr lang="en-US" sz="1800" dirty="0">
                          <a:solidFill>
                            <a:schemeClr val="tx1"/>
                          </a:solidFill>
                        </a:rPr>
                        <a:t>MONITOR</a:t>
                      </a:r>
                    </a:p>
                  </a:txBody>
                  <a:tcPr marL="91416" marR="91416"/>
                </a:tc>
                <a:extLst>
                  <a:ext uri="{0D108BD9-81ED-4DB2-BD59-A6C34878D82A}">
                    <a16:rowId xmlns:a16="http://schemas.microsoft.com/office/drawing/2014/main" val="10000"/>
                  </a:ext>
                </a:extLst>
              </a:tr>
              <a:tr h="2827382">
                <a:tc>
                  <a:txBody>
                    <a:bodyPr/>
                    <a:lstStyle/>
                    <a:p>
                      <a:r>
                        <a:rPr lang="en-US" sz="1800" b="1" dirty="0">
                          <a:solidFill>
                            <a:schemeClr val="accent6">
                              <a:lumMod val="25000"/>
                            </a:schemeClr>
                          </a:solidFill>
                        </a:rPr>
                        <a:t>Review</a:t>
                      </a:r>
                      <a:r>
                        <a:rPr lang="en-US" sz="1800" b="1" baseline="0" dirty="0">
                          <a:solidFill>
                            <a:schemeClr val="accent6">
                              <a:lumMod val="25000"/>
                            </a:schemeClr>
                          </a:solidFill>
                        </a:rPr>
                        <a:t> Attendance Monthly</a:t>
                      </a:r>
                    </a:p>
                    <a:p>
                      <a:endParaRPr lang="en-US" sz="1800" baseline="0" dirty="0">
                        <a:solidFill>
                          <a:schemeClr val="accent6">
                            <a:lumMod val="25000"/>
                          </a:schemeClr>
                        </a:solidFill>
                      </a:endParaRPr>
                    </a:p>
                    <a:p>
                      <a:r>
                        <a:rPr lang="en-US" sz="1800" b="1" baseline="0" dirty="0">
                          <a:solidFill>
                            <a:schemeClr val="accent6">
                              <a:lumMod val="25000"/>
                            </a:schemeClr>
                          </a:solidFill>
                        </a:rPr>
                        <a:t>Check for increase in unprotected absences</a:t>
                      </a:r>
                      <a:endParaRPr lang="en-US" sz="1800" b="1" dirty="0">
                        <a:solidFill>
                          <a:schemeClr val="accent6">
                            <a:lumMod val="25000"/>
                          </a:schemeClr>
                        </a:solidFill>
                      </a:endParaRPr>
                    </a:p>
                  </a:txBody>
                  <a:tcPr marL="91416" marR="91416"/>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640125342"/>
              </p:ext>
            </p:extLst>
          </p:nvPr>
        </p:nvGraphicFramePr>
        <p:xfrm>
          <a:off x="2620963" y="2133600"/>
          <a:ext cx="2049462" cy="4003675"/>
        </p:xfrm>
        <a:graphic>
          <a:graphicData uri="http://schemas.openxmlformats.org/drawingml/2006/table">
            <a:tbl>
              <a:tblPr firstRow="1" bandRow="1">
                <a:tableStyleId>{5C22544A-7EE6-4342-B048-85BDC9FD1C3A}</a:tableStyleId>
              </a:tblPr>
              <a:tblGrid>
                <a:gridCol w="2049462">
                  <a:extLst>
                    <a:ext uri="{9D8B030D-6E8A-4147-A177-3AD203B41FA5}">
                      <a16:colId xmlns:a16="http://schemas.microsoft.com/office/drawing/2014/main" val="20000"/>
                    </a:ext>
                  </a:extLst>
                </a:gridCol>
              </a:tblGrid>
              <a:tr h="1165037">
                <a:tc>
                  <a:txBody>
                    <a:bodyPr/>
                    <a:lstStyle/>
                    <a:p>
                      <a:r>
                        <a:rPr lang="en-US" sz="1800" dirty="0" smtClean="0">
                          <a:solidFill>
                            <a:schemeClr val="tx1"/>
                          </a:solidFill>
                        </a:rPr>
                        <a:t>OUTREACH</a:t>
                      </a:r>
                      <a:endParaRPr lang="en-US" sz="1800" dirty="0">
                        <a:solidFill>
                          <a:schemeClr val="tx1"/>
                        </a:solidFill>
                      </a:endParaRPr>
                    </a:p>
                  </a:txBody>
                  <a:tcPr marL="91493" marR="91493" marT="45725" marB="45725"/>
                </a:tc>
                <a:extLst>
                  <a:ext uri="{0D108BD9-81ED-4DB2-BD59-A6C34878D82A}">
                    <a16:rowId xmlns:a16="http://schemas.microsoft.com/office/drawing/2014/main" val="10000"/>
                  </a:ext>
                </a:extLst>
              </a:tr>
              <a:tr h="2838638">
                <a:tc>
                  <a:txBody>
                    <a:bodyPr/>
                    <a:lstStyle/>
                    <a:p>
                      <a:r>
                        <a:rPr lang="en-US" sz="1800" b="1" dirty="0" smtClean="0">
                          <a:solidFill>
                            <a:schemeClr val="accent6">
                              <a:lumMod val="25000"/>
                            </a:schemeClr>
                          </a:solidFill>
                        </a:rPr>
                        <a:t>Offer FMLA</a:t>
                      </a:r>
                      <a:endParaRPr lang="en-US" sz="1800" b="1" dirty="0">
                        <a:solidFill>
                          <a:schemeClr val="accent6">
                            <a:lumMod val="25000"/>
                          </a:schemeClr>
                        </a:solidFill>
                      </a:endParaRPr>
                    </a:p>
                    <a:p>
                      <a:endParaRPr lang="en-US" sz="1800" b="1" dirty="0">
                        <a:solidFill>
                          <a:schemeClr val="accent6">
                            <a:lumMod val="25000"/>
                          </a:schemeClr>
                        </a:solidFill>
                      </a:endParaRPr>
                    </a:p>
                    <a:p>
                      <a:r>
                        <a:rPr lang="en-US" sz="1800" b="1" dirty="0" smtClean="0">
                          <a:solidFill>
                            <a:schemeClr val="accent6">
                              <a:lumMod val="25000"/>
                            </a:schemeClr>
                          </a:solidFill>
                        </a:rPr>
                        <a:t>Counsel and Guidance</a:t>
                      </a:r>
                      <a:endParaRPr lang="en-US" sz="1800" b="1" baseline="0" dirty="0">
                        <a:solidFill>
                          <a:schemeClr val="accent6">
                            <a:lumMod val="25000"/>
                          </a:schemeClr>
                        </a:solidFill>
                      </a:endParaRPr>
                    </a:p>
                    <a:p>
                      <a:endParaRPr lang="en-US" sz="1800" dirty="0"/>
                    </a:p>
                  </a:txBody>
                  <a:tcPr marL="91493" marR="91493" marT="45725" marB="45725"/>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491562808"/>
              </p:ext>
            </p:extLst>
          </p:nvPr>
        </p:nvGraphicFramePr>
        <p:xfrm>
          <a:off x="4881563" y="2133600"/>
          <a:ext cx="1931987" cy="3987800"/>
        </p:xfrm>
        <a:graphic>
          <a:graphicData uri="http://schemas.openxmlformats.org/drawingml/2006/table">
            <a:tbl>
              <a:tblPr firstRow="1" bandRow="1">
                <a:tableStyleId>{5C22544A-7EE6-4342-B048-85BDC9FD1C3A}</a:tableStyleId>
              </a:tblPr>
              <a:tblGrid>
                <a:gridCol w="1931987">
                  <a:extLst>
                    <a:ext uri="{9D8B030D-6E8A-4147-A177-3AD203B41FA5}">
                      <a16:colId xmlns:a16="http://schemas.microsoft.com/office/drawing/2014/main" val="20000"/>
                    </a:ext>
                  </a:extLst>
                </a:gridCol>
              </a:tblGrid>
              <a:tr h="1160418">
                <a:tc>
                  <a:txBody>
                    <a:bodyPr/>
                    <a:lstStyle/>
                    <a:p>
                      <a:r>
                        <a:rPr lang="en-US" sz="1800" dirty="0" smtClean="0">
                          <a:solidFill>
                            <a:schemeClr val="tx1"/>
                          </a:solidFill>
                        </a:rPr>
                        <a:t>RECOGNIZE</a:t>
                      </a:r>
                      <a:endParaRPr lang="en-US" sz="1800" dirty="0">
                        <a:solidFill>
                          <a:schemeClr val="tx1"/>
                        </a:solidFill>
                      </a:endParaRPr>
                    </a:p>
                  </a:txBody>
                  <a:tcPr marL="91455" marR="91455"/>
                </a:tc>
                <a:extLst>
                  <a:ext uri="{0D108BD9-81ED-4DB2-BD59-A6C34878D82A}">
                    <a16:rowId xmlns:a16="http://schemas.microsoft.com/office/drawing/2014/main" val="10000"/>
                  </a:ext>
                </a:extLst>
              </a:tr>
              <a:tr h="2827382">
                <a:tc>
                  <a:txBody>
                    <a:bodyPr/>
                    <a:lstStyle/>
                    <a:p>
                      <a:r>
                        <a:rPr lang="en-US" sz="1800" b="1" dirty="0" smtClean="0"/>
                        <a:t>Certificates</a:t>
                      </a:r>
                      <a:endParaRPr lang="en-US" sz="1800" b="1" dirty="0"/>
                    </a:p>
                    <a:p>
                      <a:endParaRPr lang="en-US" sz="1800" b="1" dirty="0"/>
                    </a:p>
                    <a:p>
                      <a:r>
                        <a:rPr lang="en-US" sz="1800" b="1" dirty="0" smtClean="0"/>
                        <a:t>Bulletin Boards</a:t>
                      </a:r>
                    </a:p>
                    <a:p>
                      <a:endParaRPr lang="en-US" sz="1800" b="1" dirty="0" smtClean="0"/>
                    </a:p>
                    <a:p>
                      <a:r>
                        <a:rPr lang="en-US" sz="1800" b="1" dirty="0" smtClean="0"/>
                        <a:t>Meetings</a:t>
                      </a:r>
                      <a:endParaRPr lang="en-US" sz="1800" b="1" dirty="0"/>
                    </a:p>
                  </a:txBody>
                  <a:tcPr marL="91455" marR="91455"/>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550307612"/>
              </p:ext>
            </p:extLst>
          </p:nvPr>
        </p:nvGraphicFramePr>
        <p:xfrm>
          <a:off x="7096125" y="2133600"/>
          <a:ext cx="1717675" cy="3987800"/>
        </p:xfrm>
        <a:graphic>
          <a:graphicData uri="http://schemas.openxmlformats.org/drawingml/2006/table">
            <a:tbl>
              <a:tblPr firstRow="1" bandRow="1">
                <a:tableStyleId>{5C22544A-7EE6-4342-B048-85BDC9FD1C3A}</a:tableStyleId>
              </a:tblPr>
              <a:tblGrid>
                <a:gridCol w="1717675">
                  <a:extLst>
                    <a:ext uri="{9D8B030D-6E8A-4147-A177-3AD203B41FA5}">
                      <a16:colId xmlns:a16="http://schemas.microsoft.com/office/drawing/2014/main" val="20000"/>
                    </a:ext>
                  </a:extLst>
                </a:gridCol>
              </a:tblGrid>
              <a:tr h="1160417">
                <a:tc>
                  <a:txBody>
                    <a:bodyPr/>
                    <a:lstStyle/>
                    <a:p>
                      <a:r>
                        <a:rPr lang="en-US" sz="1800" dirty="0" smtClean="0">
                          <a:solidFill>
                            <a:schemeClr val="tx1"/>
                          </a:solidFill>
                        </a:rPr>
                        <a:t>ENGAGE</a:t>
                      </a:r>
                      <a:endParaRPr lang="en-US" sz="1800" dirty="0">
                        <a:solidFill>
                          <a:schemeClr val="tx1"/>
                        </a:solidFill>
                      </a:endParaRPr>
                    </a:p>
                  </a:txBody>
                  <a:tcPr marL="91425" marR="91425"/>
                </a:tc>
                <a:extLst>
                  <a:ext uri="{0D108BD9-81ED-4DB2-BD59-A6C34878D82A}">
                    <a16:rowId xmlns:a16="http://schemas.microsoft.com/office/drawing/2014/main" val="10000"/>
                  </a:ext>
                </a:extLst>
              </a:tr>
              <a:tr h="2827383">
                <a:tc>
                  <a:txBody>
                    <a:bodyPr/>
                    <a:lstStyle/>
                    <a:p>
                      <a:r>
                        <a:rPr lang="en-US" sz="1800" b="1" dirty="0" smtClean="0"/>
                        <a:t>Training</a:t>
                      </a:r>
                      <a:endParaRPr lang="en-US" sz="1800" b="1" dirty="0"/>
                    </a:p>
                    <a:p>
                      <a:endParaRPr lang="en-US" sz="1800" b="1" dirty="0"/>
                    </a:p>
                    <a:p>
                      <a:r>
                        <a:rPr lang="en-US" sz="1800" b="1" dirty="0" smtClean="0"/>
                        <a:t>Posters</a:t>
                      </a:r>
                      <a:endParaRPr lang="en-US" sz="1800" b="1" dirty="0"/>
                    </a:p>
                  </a:txBody>
                  <a:tcPr marL="91425" marR="91425"/>
                </a:tc>
                <a:extLst>
                  <a:ext uri="{0D108BD9-81ED-4DB2-BD59-A6C34878D82A}">
                    <a16:rowId xmlns:a16="http://schemas.microsoft.com/office/drawing/2014/main" val="10001"/>
                  </a:ext>
                </a:extLst>
              </a:tr>
            </a:tbl>
          </a:graphicData>
        </a:graphic>
      </p:graphicFrame>
    </p:spTree>
  </p:cSld>
  <p:clrMapOvr>
    <a:masterClrMapping/>
  </p:clrMapOvr>
  <p:transition spd="slow">
    <p:circl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52400" y="457200"/>
            <a:ext cx="8839200" cy="838200"/>
          </a:xfrm>
          <a:extLst/>
        </p:spPr>
        <p:txBody>
          <a:bodyPr>
            <a:normAutofit fontScale="90000"/>
          </a:bodyPr>
          <a:lstStyle/>
          <a:p>
            <a:pPr eaLnBrk="1" fontAlgn="auto" hangingPunct="1">
              <a:spcAft>
                <a:spcPts val="0"/>
              </a:spcAft>
              <a:defRPr/>
            </a:pPr>
            <a:r>
              <a:rPr lang="en-US" altLang="en-US" dirty="0">
                <a:solidFill>
                  <a:schemeClr val="bg1"/>
                </a:solidFill>
                <a:ea typeface="ＭＳ Ｐゴシック" panose="020B0600070205080204" pitchFamily="34" charset="-128"/>
              </a:rPr>
              <a:t/>
            </a:r>
            <a:br>
              <a:rPr lang="en-US" altLang="en-US" dirty="0">
                <a:solidFill>
                  <a:schemeClr val="bg1"/>
                </a:solidFill>
                <a:ea typeface="ＭＳ Ｐゴシック" panose="020B0600070205080204" pitchFamily="34" charset="-128"/>
              </a:rPr>
            </a:br>
            <a:r>
              <a:rPr lang="en-US" altLang="en-US" b="1" dirty="0">
                <a:solidFill>
                  <a:schemeClr val="bg1"/>
                </a:solidFill>
                <a:ea typeface="ＭＳ Ｐゴシック" panose="020B0600070205080204" pitchFamily="34" charset="-128"/>
              </a:rPr>
              <a:t> </a:t>
            </a:r>
            <a:r>
              <a:rPr lang="en-US" altLang="en-US" b="1" dirty="0" smtClean="0">
                <a:solidFill>
                  <a:schemeClr val="bg1"/>
                </a:solidFill>
                <a:highlight>
                  <a:srgbClr val="FFFF00"/>
                </a:highlight>
                <a:ea typeface="ＭＳ Ｐゴシック" panose="020B0600070205080204" pitchFamily="34" charset="-128"/>
              </a:rPr>
              <a:t>Certification </a:t>
            </a:r>
            <a:r>
              <a:rPr lang="en-US" altLang="en-US" b="1" dirty="0">
                <a:solidFill>
                  <a:schemeClr val="bg1"/>
                </a:solidFill>
                <a:highlight>
                  <a:srgbClr val="FFFF00"/>
                </a:highlight>
                <a:ea typeface="ＭＳ Ｐゴシック" panose="020B0600070205080204" pitchFamily="34" charset="-128"/>
              </a:rPr>
              <a:t>of Absence Forms </a:t>
            </a:r>
            <a:r>
              <a:rPr lang="en-US" altLang="en-US" dirty="0">
                <a:solidFill>
                  <a:schemeClr val="bg1"/>
                </a:solidFill>
                <a:highlight>
                  <a:srgbClr val="FFFF00"/>
                </a:highlight>
                <a:ea typeface="ＭＳ Ｐゴシック" panose="020B0600070205080204" pitchFamily="34" charset="-128"/>
              </a:rPr>
              <a:t/>
            </a:r>
            <a:br>
              <a:rPr lang="en-US" altLang="en-US" dirty="0">
                <a:solidFill>
                  <a:schemeClr val="bg1"/>
                </a:solidFill>
                <a:highlight>
                  <a:srgbClr val="FFFF00"/>
                </a:highlight>
                <a:ea typeface="ＭＳ Ｐゴシック" panose="020B0600070205080204" pitchFamily="34" charset="-128"/>
              </a:rPr>
            </a:br>
            <a:r>
              <a:rPr lang="en-US" altLang="en-US" dirty="0">
                <a:solidFill>
                  <a:schemeClr val="bg1"/>
                </a:solidFill>
                <a:highlight>
                  <a:srgbClr val="FFFF00"/>
                </a:highlight>
                <a:ea typeface="ＭＳ Ｐゴシック" panose="020B0600070205080204" pitchFamily="34" charset="-128"/>
              </a:rPr>
              <a:t> </a:t>
            </a:r>
            <a:r>
              <a:rPr lang="en-US" altLang="en-US" dirty="0" smtClean="0">
                <a:solidFill>
                  <a:schemeClr val="bg1"/>
                </a:solidFill>
                <a:highlight>
                  <a:srgbClr val="FFFF00"/>
                </a:highlight>
                <a:ea typeface="ＭＳ Ｐゴシック" panose="020B0600070205080204" pitchFamily="34" charset="-128"/>
              </a:rPr>
              <a:t>BUL-6307.5</a:t>
            </a:r>
            <a:r>
              <a:rPr lang="en-US" altLang="en-US" dirty="0">
                <a:highlight>
                  <a:srgbClr val="FFFF00"/>
                </a:highlight>
                <a:ea typeface="ＭＳ Ｐゴシック" panose="020B0600070205080204" pitchFamily="34" charset="-128"/>
              </a:rPr>
              <a:t>	</a:t>
            </a:r>
            <a:br>
              <a:rPr lang="en-US" altLang="en-US" dirty="0">
                <a:highlight>
                  <a:srgbClr val="FFFF00"/>
                </a:highlight>
                <a:ea typeface="ＭＳ Ｐゴシック" panose="020B0600070205080204" pitchFamily="34" charset="-128"/>
              </a:rPr>
            </a:br>
            <a:r>
              <a:rPr lang="en-US" altLang="en-US" dirty="0">
                <a:ea typeface="ＭＳ Ｐゴシック" panose="020B0600070205080204" pitchFamily="34" charset="-128"/>
              </a:rPr>
              <a:t/>
            </a:r>
            <a:br>
              <a:rPr lang="en-US" altLang="en-US" dirty="0">
                <a:ea typeface="ＭＳ Ｐゴシック" panose="020B0600070205080204" pitchFamily="34" charset="-128"/>
              </a:rPr>
            </a:br>
            <a:endParaRPr lang="en-US" altLang="en-US" dirty="0">
              <a:ea typeface="ＭＳ Ｐゴシック" panose="020B0600070205080204" pitchFamily="34" charset="-128"/>
            </a:endParaRPr>
          </a:p>
        </p:txBody>
      </p:sp>
      <p:sp>
        <p:nvSpPr>
          <p:cNvPr id="35843" name="Content Placeholder 2"/>
          <p:cNvSpPr>
            <a:spLocks noGrp="1"/>
          </p:cNvSpPr>
          <p:nvPr>
            <p:ph idx="1"/>
          </p:nvPr>
        </p:nvSpPr>
        <p:spPr>
          <a:xfrm>
            <a:off x="457200" y="1066800"/>
            <a:ext cx="8305800" cy="5638800"/>
          </a:xfrm>
          <a:extLst/>
        </p:spPr>
        <p:txBody>
          <a:bodyPr rtlCol="0">
            <a:normAutofit/>
          </a:bodyPr>
          <a:lstStyle/>
          <a:p>
            <a:pPr eaLnBrk="1" fontAlgn="auto" hangingPunct="1">
              <a:defRPr/>
            </a:pPr>
            <a:endParaRPr lang="en-US" dirty="0">
              <a:solidFill>
                <a:schemeClr val="bg2">
                  <a:lumMod val="50000"/>
                </a:schemeClr>
              </a:solidFill>
            </a:endParaRPr>
          </a:p>
          <a:p>
            <a:pPr eaLnBrk="1" fontAlgn="auto" hangingPunct="1">
              <a:defRPr/>
            </a:pPr>
            <a:r>
              <a:rPr lang="en-US" sz="2800" u="sng" dirty="0">
                <a:solidFill>
                  <a:schemeClr val="bg1"/>
                </a:solidFill>
                <a:highlight>
                  <a:srgbClr val="FFFF00"/>
                </a:highlight>
              </a:rPr>
              <a:t>The updated </a:t>
            </a:r>
            <a:r>
              <a:rPr lang="en-US" sz="2800" u="sng" dirty="0" smtClean="0">
                <a:solidFill>
                  <a:schemeClr val="bg1"/>
                </a:solidFill>
                <a:highlight>
                  <a:srgbClr val="FFFF00"/>
                </a:highlight>
              </a:rPr>
              <a:t>forms </a:t>
            </a:r>
            <a:r>
              <a:rPr lang="en-US" sz="2800" dirty="0" smtClean="0">
                <a:solidFill>
                  <a:schemeClr val="bg1"/>
                </a:solidFill>
              </a:rPr>
              <a:t>Certification/Request </a:t>
            </a:r>
            <a:r>
              <a:rPr lang="en-US" sz="2800" dirty="0">
                <a:solidFill>
                  <a:schemeClr val="bg1"/>
                </a:solidFill>
              </a:rPr>
              <a:t>of Absence for Illness, Family Illness, New Child (Form No. 60.ILL; </a:t>
            </a:r>
            <a:r>
              <a:rPr lang="en-US" sz="2800" dirty="0" smtClean="0">
                <a:solidFill>
                  <a:schemeClr val="bg1"/>
                </a:solidFill>
              </a:rPr>
              <a:t>rev. 04/02/18) </a:t>
            </a:r>
            <a:r>
              <a:rPr lang="en-US" sz="2800" dirty="0">
                <a:solidFill>
                  <a:schemeClr val="bg1"/>
                </a:solidFill>
              </a:rPr>
              <a:t>and Certification/Request of Absence for Non-Illness (Form No</a:t>
            </a:r>
            <a:r>
              <a:rPr lang="en-US" sz="2800" dirty="0" smtClean="0">
                <a:solidFill>
                  <a:schemeClr val="bg1"/>
                </a:solidFill>
              </a:rPr>
              <a:t>. </a:t>
            </a:r>
            <a:r>
              <a:rPr lang="en-US" sz="2800" dirty="0">
                <a:solidFill>
                  <a:schemeClr val="bg1"/>
                </a:solidFill>
              </a:rPr>
              <a:t>60.NON-ILL; </a:t>
            </a:r>
            <a:r>
              <a:rPr lang="en-US" sz="2800" dirty="0" smtClean="0">
                <a:solidFill>
                  <a:schemeClr val="bg1"/>
                </a:solidFill>
              </a:rPr>
              <a:t>rev. 04/02/18) </a:t>
            </a:r>
          </a:p>
          <a:p>
            <a:pPr eaLnBrk="1" fontAlgn="auto" hangingPunct="1">
              <a:defRPr/>
            </a:pPr>
            <a:r>
              <a:rPr lang="en-US" sz="2800" dirty="0" smtClean="0">
                <a:solidFill>
                  <a:schemeClr val="bg1"/>
                </a:solidFill>
              </a:rPr>
              <a:t>Revisions include options for Court Appearance, School Activity, and 1994 Vacation Bank Hours</a:t>
            </a:r>
          </a:p>
          <a:p>
            <a:pPr eaLnBrk="1" fontAlgn="auto" hangingPunct="1">
              <a:defRPr/>
            </a:pPr>
            <a:r>
              <a:rPr lang="en-US" sz="2800" dirty="0" smtClean="0">
                <a:solidFill>
                  <a:schemeClr val="bg1"/>
                </a:solidFill>
              </a:rPr>
              <a:t>Please do not use any old benefit forms to report absences after occurring on or after 04/02/18. </a:t>
            </a:r>
            <a:endParaRPr lang="en-US" sz="2800" dirty="0">
              <a:solidFill>
                <a:schemeClr val="bg1"/>
              </a:solidFill>
            </a:endParaRPr>
          </a:p>
          <a:p>
            <a:pPr eaLnBrk="1" fontAlgn="auto" hangingPunct="1">
              <a:defRPr/>
            </a:pPr>
            <a:endParaRPr lang="en-US" altLang="en-US" dirty="0">
              <a:solidFill>
                <a:schemeClr val="bg2">
                  <a:lumMod val="50000"/>
                </a:schemeClr>
              </a:solidFill>
              <a:ea typeface="ＭＳ Ｐゴシック" panose="020B0600070205080204" pitchFamily="34" charset="-128"/>
            </a:endParaRPr>
          </a:p>
        </p:txBody>
      </p:sp>
      <p:sp>
        <p:nvSpPr>
          <p:cNvPr id="8704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03B277C-B887-4E83-81F1-D11515B813F6}" type="slidenum">
              <a:rPr lang="en-US" altLang="en-US" smtClean="0">
                <a:latin typeface="Verdana" panose="020B0604030504040204" pitchFamily="34" charset="0"/>
              </a:rPr>
              <a:pPr/>
              <a:t>32</a:t>
            </a:fld>
            <a:endParaRPr lang="en-US" altLang="en-US" dirty="0" smtClean="0">
              <a:latin typeface="Verdana" panose="020B0604030504040204" pitchFamily="34" charset="0"/>
            </a:endParaRPr>
          </a:p>
        </p:txBody>
      </p:sp>
    </p:spTree>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990600"/>
          </a:xfrm>
        </p:spPr>
        <p:txBody>
          <a:bodyPr/>
          <a:lstStyle/>
          <a:p>
            <a:pPr>
              <a:defRPr/>
            </a:pPr>
            <a:r>
              <a:rPr lang="en-US" b="1" dirty="0" smtClean="0">
                <a:solidFill>
                  <a:schemeClr val="bg1"/>
                </a:solidFill>
                <a:ea typeface="ＭＳ Ｐゴシック" pitchFamily="34" charset="-128"/>
              </a:rPr>
              <a:t>Attendance Policy, updates, Guidelines</a:t>
            </a:r>
            <a:endParaRPr lang="en-US" dirty="0">
              <a:solidFill>
                <a:schemeClr val="bg1"/>
              </a:solidFill>
            </a:endParaRPr>
          </a:p>
        </p:txBody>
      </p:sp>
      <p:sp>
        <p:nvSpPr>
          <p:cNvPr id="3" name="Content Placeholder 2"/>
          <p:cNvSpPr>
            <a:spLocks noGrp="1"/>
          </p:cNvSpPr>
          <p:nvPr>
            <p:ph idx="1"/>
          </p:nvPr>
        </p:nvSpPr>
        <p:spPr>
          <a:xfrm>
            <a:off x="533400" y="1270000"/>
            <a:ext cx="8001000" cy="4910138"/>
          </a:xfrm>
        </p:spPr>
        <p:txBody>
          <a:bodyPr/>
          <a:lstStyle/>
          <a:p>
            <a:pPr marL="0" indent="0">
              <a:buFont typeface="Wingdings 3" panose="05040102010807070707" pitchFamily="18" charset="2"/>
              <a:buNone/>
              <a:defRPr/>
            </a:pPr>
            <a:r>
              <a:rPr lang="en-US" sz="2800" b="1" u="sng" dirty="0" smtClean="0">
                <a:solidFill>
                  <a:schemeClr val="bg1"/>
                </a:solidFill>
              </a:rPr>
              <a:t>CHANGES EFFECTIVE July 1, 2017:</a:t>
            </a:r>
          </a:p>
          <a:p>
            <a:pPr marL="0" indent="0">
              <a:buFont typeface="Wingdings 3" panose="05040102010807070707" pitchFamily="18" charset="2"/>
              <a:buNone/>
              <a:defRPr/>
            </a:pPr>
            <a:r>
              <a:rPr lang="en-US" sz="3200" b="1" dirty="0" smtClean="0">
                <a:solidFill>
                  <a:schemeClr val="bg1"/>
                </a:solidFill>
              </a:rPr>
              <a:t>Protected </a:t>
            </a:r>
            <a:r>
              <a:rPr lang="en-US" sz="3200" b="1" dirty="0">
                <a:solidFill>
                  <a:schemeClr val="bg1"/>
                </a:solidFill>
              </a:rPr>
              <a:t>Personal Necessity </a:t>
            </a:r>
            <a:endParaRPr lang="en-US" sz="3200" dirty="0">
              <a:solidFill>
                <a:schemeClr val="bg1"/>
              </a:solidFill>
            </a:endParaRPr>
          </a:p>
          <a:p>
            <a:pPr>
              <a:defRPr/>
            </a:pPr>
            <a:r>
              <a:rPr lang="en-US" sz="2400" b="1" u="sng" dirty="0" smtClean="0">
                <a:solidFill>
                  <a:schemeClr val="bg1"/>
                </a:solidFill>
              </a:rPr>
              <a:t>Personal </a:t>
            </a:r>
            <a:r>
              <a:rPr lang="en-US" sz="2400" b="1" u="sng" dirty="0">
                <a:solidFill>
                  <a:schemeClr val="bg1"/>
                </a:solidFill>
              </a:rPr>
              <a:t>Necessity will include protected absences that are protected by State and Federal regulations. </a:t>
            </a:r>
            <a:r>
              <a:rPr lang="en-US" sz="2400" dirty="0">
                <a:solidFill>
                  <a:schemeClr val="bg1"/>
                </a:solidFill>
              </a:rPr>
              <a:t>Employees may now use Personal Necessity for the following Protected Absences: </a:t>
            </a:r>
          </a:p>
          <a:p>
            <a:pPr>
              <a:defRPr/>
            </a:pPr>
            <a:r>
              <a:rPr lang="en-US" sz="2400" dirty="0" smtClean="0">
                <a:solidFill>
                  <a:schemeClr val="bg1"/>
                </a:solidFill>
              </a:rPr>
              <a:t>Religious </a:t>
            </a:r>
            <a:r>
              <a:rPr lang="en-US" sz="2400" dirty="0">
                <a:solidFill>
                  <a:schemeClr val="bg1"/>
                </a:solidFill>
              </a:rPr>
              <a:t>Holiday of the Employee’s Faith </a:t>
            </a:r>
          </a:p>
          <a:p>
            <a:pPr>
              <a:defRPr/>
            </a:pPr>
            <a:r>
              <a:rPr lang="en-US" sz="2400" dirty="0" smtClean="0">
                <a:solidFill>
                  <a:schemeClr val="bg1"/>
                </a:solidFill>
              </a:rPr>
              <a:t>Appearance </a:t>
            </a:r>
            <a:r>
              <a:rPr lang="en-US" sz="2400" dirty="0">
                <a:solidFill>
                  <a:schemeClr val="bg1"/>
                </a:solidFill>
              </a:rPr>
              <a:t>in Court as a Litigant or Witness Under Subpoena </a:t>
            </a:r>
            <a:endParaRPr lang="en-US" dirty="0">
              <a:solidFill>
                <a:schemeClr val="bg1"/>
              </a:solidFill>
            </a:endParaRPr>
          </a:p>
        </p:txBody>
      </p:sp>
    </p:spTree>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lstStyle/>
          <a:p>
            <a:pPr>
              <a:defRPr/>
            </a:pPr>
            <a:r>
              <a:rPr lang="en-US" b="1" dirty="0" smtClean="0">
                <a:solidFill>
                  <a:schemeClr val="bg1"/>
                </a:solidFill>
                <a:ea typeface="ＭＳ Ｐゴシック" pitchFamily="34" charset="-128"/>
              </a:rPr>
              <a:t>Attendance Policy, updates, Guidelines</a:t>
            </a:r>
            <a:endParaRPr lang="en-US" dirty="0">
              <a:solidFill>
                <a:schemeClr val="bg1"/>
              </a:solidFill>
            </a:endParaRPr>
          </a:p>
        </p:txBody>
      </p:sp>
      <p:sp>
        <p:nvSpPr>
          <p:cNvPr id="3" name="Content Placeholder 2"/>
          <p:cNvSpPr>
            <a:spLocks noGrp="1"/>
          </p:cNvSpPr>
          <p:nvPr>
            <p:ph idx="1"/>
          </p:nvPr>
        </p:nvSpPr>
        <p:spPr>
          <a:xfrm>
            <a:off x="533400" y="1066800"/>
            <a:ext cx="8305800" cy="5791200"/>
          </a:xfrm>
        </p:spPr>
        <p:txBody>
          <a:bodyPr/>
          <a:lstStyle/>
          <a:p>
            <a:pPr marL="0" indent="0">
              <a:buFont typeface="Wingdings 3" panose="05040102010807070707" pitchFamily="18" charset="2"/>
              <a:buNone/>
              <a:defRPr/>
            </a:pPr>
            <a:r>
              <a:rPr lang="en-US" sz="3200" b="1" u="sng" dirty="0" smtClean="0">
                <a:solidFill>
                  <a:schemeClr val="bg1"/>
                </a:solidFill>
              </a:rPr>
              <a:t>Protected Personal Necessity </a:t>
            </a:r>
            <a:r>
              <a:rPr lang="en-US" sz="3200" b="1" dirty="0" smtClean="0">
                <a:solidFill>
                  <a:schemeClr val="bg1"/>
                </a:solidFill>
              </a:rPr>
              <a:t>(continued)</a:t>
            </a:r>
          </a:p>
          <a:p>
            <a:pPr>
              <a:defRPr/>
            </a:pPr>
            <a:r>
              <a:rPr lang="en-US" sz="3200" b="1" dirty="0" smtClean="0">
                <a:solidFill>
                  <a:schemeClr val="bg1"/>
                </a:solidFill>
              </a:rPr>
              <a:t>SCHOOL ACTIVITES, RELIGIOUS HOLIDAYS…</a:t>
            </a:r>
          </a:p>
          <a:p>
            <a:pPr marL="457200" lvl="1" indent="0">
              <a:buFont typeface="Wingdings 3" panose="05040102010807070707" pitchFamily="18" charset="2"/>
              <a:buNone/>
              <a:defRPr/>
            </a:pPr>
            <a:r>
              <a:rPr lang="en-US" sz="2400" b="1" dirty="0" smtClean="0">
                <a:solidFill>
                  <a:schemeClr val="bg1"/>
                </a:solidFill>
              </a:rPr>
              <a:t>(ARE EXAMPLES OF PN REQUIRING ADVANCED NOTICE)</a:t>
            </a:r>
          </a:p>
          <a:p>
            <a:pPr marL="457200" lvl="1" indent="0">
              <a:buFont typeface="Wingdings 3" panose="05040102010807070707" pitchFamily="18" charset="2"/>
              <a:buNone/>
              <a:defRPr/>
            </a:pPr>
            <a:endParaRPr lang="en-US" sz="2400" b="1" dirty="0" smtClean="0"/>
          </a:p>
          <a:p>
            <a:pPr lvl="1">
              <a:defRPr/>
            </a:pPr>
            <a:r>
              <a:rPr lang="en-US" sz="2600" b="1" dirty="0" smtClean="0">
                <a:solidFill>
                  <a:schemeClr val="bg1"/>
                </a:solidFill>
              </a:rPr>
              <a:t>Note</a:t>
            </a:r>
            <a:r>
              <a:rPr lang="en-US" sz="2600" b="1" dirty="0">
                <a:solidFill>
                  <a:schemeClr val="bg1"/>
                </a:solidFill>
              </a:rPr>
              <a:t>: Advance notice and supporting documentation is required for pre-approval by the employees’ Supervisor and/or Administrator. For additional information, refer to the appropriate Collective Bargaining Unit Agreement. </a:t>
            </a:r>
            <a:endParaRPr lang="en-US" sz="2600" dirty="0">
              <a:solidFill>
                <a:schemeClr val="bg1"/>
              </a:solidFill>
            </a:endParaRPr>
          </a:p>
        </p:txBody>
      </p:sp>
    </p:spTree>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Box 1"/>
          <p:cNvSpPr txBox="1">
            <a:spLocks noChangeArrowheads="1"/>
          </p:cNvSpPr>
          <p:nvPr/>
        </p:nvSpPr>
        <p:spPr bwMode="auto">
          <a:xfrm>
            <a:off x="2133600" y="2133600"/>
            <a:ext cx="4876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a:p>
        </p:txBody>
      </p:sp>
      <p:pic>
        <p:nvPicPr>
          <p:cNvPr id="921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26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791200" y="2590800"/>
            <a:ext cx="3048000" cy="1016000"/>
          </a:xfrm>
          <a:prstGeom prst="rect">
            <a:avLst/>
          </a:prstGeom>
          <a:noFill/>
        </p:spPr>
        <p:txBody>
          <a:bodyPr>
            <a:spAutoFit/>
          </a:bodyPr>
          <a:lstStyle/>
          <a:p>
            <a:pPr>
              <a:defRPr/>
            </a:pPr>
            <a:r>
              <a:rPr lang="en-US" sz="6000" dirty="0">
                <a:solidFill>
                  <a:schemeClr val="bg1"/>
                </a:solidFill>
                <a:latin typeface="+mn-lt"/>
              </a:rPr>
              <a:t>Illness</a:t>
            </a:r>
          </a:p>
        </p:txBody>
      </p:sp>
    </p:spTree>
  </p:cSld>
  <p:clrMapOvr>
    <a:masterClrMapping/>
  </p:clrMapOvr>
  <p:transition spd="slow">
    <p:randomBar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6363" y="-12700"/>
            <a:ext cx="5211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4800" y="2646363"/>
            <a:ext cx="3276600" cy="769937"/>
          </a:xfrm>
          <a:prstGeom prst="rect">
            <a:avLst/>
          </a:prstGeom>
          <a:noFill/>
        </p:spPr>
        <p:txBody>
          <a:bodyPr>
            <a:spAutoFit/>
          </a:bodyPr>
          <a:lstStyle/>
          <a:p>
            <a:pPr>
              <a:defRPr/>
            </a:pPr>
            <a:r>
              <a:rPr lang="en-US" sz="4400" b="1" dirty="0">
                <a:solidFill>
                  <a:schemeClr val="bg1"/>
                </a:solidFill>
                <a:latin typeface="+mn-lt"/>
              </a:rPr>
              <a:t>Non-Illness</a:t>
            </a:r>
            <a:r>
              <a:rPr lang="en-US" sz="3200" b="1" dirty="0">
                <a:solidFill>
                  <a:schemeClr val="accent5">
                    <a:lumMod val="75000"/>
                  </a:schemeClr>
                </a:solidFill>
              </a:rPr>
              <a:t> </a:t>
            </a:r>
          </a:p>
        </p:txBody>
      </p:sp>
      <p:cxnSp>
        <p:nvCxnSpPr>
          <p:cNvPr id="5" name="Straight Arrow Connector 4"/>
          <p:cNvCxnSpPr/>
          <p:nvPr/>
        </p:nvCxnSpPr>
        <p:spPr>
          <a:xfrm flipV="1">
            <a:off x="1735138" y="3032125"/>
            <a:ext cx="4437062" cy="1539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706563" y="3352800"/>
            <a:ext cx="4465637" cy="1228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706563" y="2514600"/>
            <a:ext cx="2789237" cy="2066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54038" y="4637088"/>
            <a:ext cx="3255962" cy="1754187"/>
          </a:xfrm>
          <a:prstGeom prst="rect">
            <a:avLst/>
          </a:prstGeom>
          <a:noFill/>
        </p:spPr>
        <p:txBody>
          <a:bodyPr>
            <a:spAutoFit/>
          </a:bodyPr>
          <a:lstStyle/>
          <a:p>
            <a:pPr marL="285750" indent="-285750">
              <a:buFont typeface="Arial" panose="020B0604020202020204" pitchFamily="34" charset="0"/>
              <a:buChar char="•"/>
              <a:defRPr/>
            </a:pPr>
            <a:r>
              <a:rPr lang="en-US" dirty="0">
                <a:solidFill>
                  <a:schemeClr val="bg1"/>
                </a:solidFill>
                <a:latin typeface="+mj-lt"/>
              </a:rPr>
              <a:t>Religious activity</a:t>
            </a:r>
          </a:p>
          <a:p>
            <a:pPr marL="285750" indent="-285750">
              <a:buFont typeface="Arial" panose="020B0604020202020204" pitchFamily="34" charset="0"/>
              <a:buChar char="•"/>
              <a:defRPr/>
            </a:pPr>
            <a:r>
              <a:rPr lang="en-US" dirty="0">
                <a:solidFill>
                  <a:schemeClr val="bg1"/>
                </a:solidFill>
                <a:latin typeface="+mj-lt"/>
              </a:rPr>
              <a:t>School Activity</a:t>
            </a:r>
          </a:p>
          <a:p>
            <a:pPr marL="285750" indent="-285750">
              <a:buFont typeface="Arial" panose="020B0604020202020204" pitchFamily="34" charset="0"/>
              <a:buChar char="•"/>
              <a:defRPr/>
            </a:pPr>
            <a:endParaRPr lang="en-US" dirty="0">
              <a:solidFill>
                <a:schemeClr val="bg1"/>
              </a:solidFill>
              <a:latin typeface="+mj-lt"/>
            </a:endParaRPr>
          </a:p>
          <a:p>
            <a:pPr marL="285750" indent="-285750">
              <a:buFont typeface="Arial" panose="020B0604020202020204" pitchFamily="34" charset="0"/>
              <a:buChar char="•"/>
              <a:defRPr/>
            </a:pPr>
            <a:r>
              <a:rPr lang="en-US" dirty="0">
                <a:solidFill>
                  <a:schemeClr val="bg1"/>
                </a:solidFill>
                <a:latin typeface="+mj-lt"/>
              </a:rPr>
              <a:t>You may elect to request use of 1994 banked hours </a:t>
            </a:r>
          </a:p>
          <a:p>
            <a:pPr marL="285750" indent="-285750">
              <a:buFont typeface="Arial" panose="020B0604020202020204" pitchFamily="34" charset="0"/>
              <a:buChar char="•"/>
              <a:defRPr/>
            </a:pPr>
            <a:endParaRPr lang="en-US" dirty="0"/>
          </a:p>
        </p:txBody>
      </p:sp>
    </p:spTree>
  </p:cSld>
  <p:clrMapOvr>
    <a:masterClrMapping/>
  </p:clrMapOvr>
  <p:transition spd="slow">
    <p:randomBar dir="ver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305800" cy="838200"/>
          </a:xfrm>
        </p:spPr>
        <p:txBody>
          <a:bodyPr>
            <a:normAutofit fontScale="90000"/>
          </a:bodyPr>
          <a:lstStyle/>
          <a:p>
            <a:pPr eaLnBrk="1" fontAlgn="auto" hangingPunct="1">
              <a:spcAft>
                <a:spcPts val="0"/>
              </a:spcAft>
              <a:defRPr/>
            </a:pPr>
            <a:r>
              <a:rPr lang="en-US" altLang="en-US" b="1" dirty="0">
                <a:solidFill>
                  <a:schemeClr val="bg1"/>
                </a:solidFill>
                <a:effectLst>
                  <a:outerShdw blurRad="38100" dist="38100" dir="2700000" algn="tl">
                    <a:srgbClr val="000000"/>
                  </a:outerShdw>
                </a:effectLst>
                <a:ea typeface="ＭＳ Ｐゴシック" pitchFamily="34" charset="-128"/>
              </a:rPr>
              <a:t>ATTENDANCE POLICY  BUL </a:t>
            </a:r>
            <a:r>
              <a:rPr lang="en-US" altLang="en-US" b="1" dirty="0" smtClean="0">
                <a:solidFill>
                  <a:schemeClr val="bg1"/>
                </a:solidFill>
                <a:effectLst>
                  <a:outerShdw blurRad="38100" dist="38100" dir="2700000" algn="tl">
                    <a:srgbClr val="000000"/>
                  </a:outerShdw>
                </a:effectLst>
                <a:ea typeface="ＭＳ Ｐゴシック" pitchFamily="34" charset="-128"/>
              </a:rPr>
              <a:t>6307.5</a:t>
            </a:r>
            <a:r>
              <a:rPr lang="en-US" altLang="en-US" b="1" dirty="0">
                <a:solidFill>
                  <a:schemeClr val="bg1"/>
                </a:solidFill>
                <a:effectLst>
                  <a:outerShdw blurRad="38100" dist="38100" dir="2700000" algn="tl">
                    <a:srgbClr val="000000"/>
                  </a:outerShdw>
                </a:effectLst>
                <a:ea typeface="ＭＳ Ｐゴシック" pitchFamily="34" charset="-128"/>
              </a:rPr>
              <a:t/>
            </a:r>
            <a:br>
              <a:rPr lang="en-US" altLang="en-US" b="1" dirty="0">
                <a:solidFill>
                  <a:schemeClr val="bg1"/>
                </a:solidFill>
                <a:effectLst>
                  <a:outerShdw blurRad="38100" dist="38100" dir="2700000" algn="tl">
                    <a:srgbClr val="000000"/>
                  </a:outerShdw>
                </a:effectLst>
                <a:ea typeface="ＭＳ Ｐゴシック" pitchFamily="34" charset="-128"/>
              </a:rPr>
            </a:br>
            <a:r>
              <a:rPr lang="en-US" altLang="en-US" b="1" dirty="0">
                <a:solidFill>
                  <a:schemeClr val="bg1"/>
                </a:solidFill>
                <a:effectLst>
                  <a:outerShdw blurRad="38100" dist="38100" dir="2700000" algn="tl">
                    <a:srgbClr val="000000"/>
                  </a:outerShdw>
                </a:effectLst>
                <a:ea typeface="ＭＳ Ｐゴシック" pitchFamily="34" charset="-128"/>
              </a:rPr>
              <a:t>REQUIRED RECORD KEEPING…</a:t>
            </a:r>
          </a:p>
        </p:txBody>
      </p:sp>
      <p:sp>
        <p:nvSpPr>
          <p:cNvPr id="3" name="Content Placeholder 2"/>
          <p:cNvSpPr>
            <a:spLocks noGrp="1"/>
          </p:cNvSpPr>
          <p:nvPr>
            <p:ph idx="1"/>
          </p:nvPr>
        </p:nvSpPr>
        <p:spPr>
          <a:xfrm>
            <a:off x="304800" y="1066800"/>
            <a:ext cx="8534400" cy="5791200"/>
          </a:xfrm>
          <a:extLst/>
        </p:spPr>
        <p:txBody>
          <a:bodyPr rtlCol="0">
            <a:normAutofit/>
          </a:bodyPr>
          <a:lstStyle/>
          <a:p>
            <a:pPr eaLnBrk="1" fontAlgn="auto" hangingPunct="1">
              <a:defRPr/>
            </a:pPr>
            <a:r>
              <a:rPr lang="en-US" sz="2400" dirty="0">
                <a:solidFill>
                  <a:schemeClr val="bg1"/>
                </a:solidFill>
                <a:highlight>
                  <a:srgbClr val="FFFF00"/>
                </a:highlight>
              </a:rPr>
              <a:t>A time card is the District’s official document of an employee’s attendance/absence for time reporting purposes. The use of the time card </a:t>
            </a:r>
            <a:r>
              <a:rPr lang="en-US" sz="2400" u="sng" dirty="0">
                <a:solidFill>
                  <a:srgbClr val="FF0000"/>
                </a:solidFill>
                <a:highlight>
                  <a:srgbClr val="FFFF00"/>
                </a:highlight>
              </a:rPr>
              <a:t>is mandated </a:t>
            </a:r>
            <a:r>
              <a:rPr lang="en-US" sz="2400" dirty="0">
                <a:solidFill>
                  <a:schemeClr val="bg1"/>
                </a:solidFill>
                <a:highlight>
                  <a:srgbClr val="FFFF00"/>
                </a:highlight>
              </a:rPr>
              <a:t>in the Board Rules and is subject to the District designated auditors</a:t>
            </a:r>
            <a:r>
              <a:rPr lang="en-US" sz="2400" dirty="0">
                <a:solidFill>
                  <a:srgbClr val="7030A0"/>
                </a:solidFill>
                <a:highlight>
                  <a:srgbClr val="FFFF00"/>
                </a:highlight>
              </a:rPr>
              <a:t>.</a:t>
            </a:r>
          </a:p>
          <a:p>
            <a:pPr eaLnBrk="1" fontAlgn="auto" hangingPunct="1">
              <a:defRPr/>
            </a:pPr>
            <a:endParaRPr lang="en-US" sz="2400" b="1" dirty="0">
              <a:solidFill>
                <a:srgbClr val="002060"/>
              </a:solidFill>
            </a:endParaRPr>
          </a:p>
          <a:p>
            <a:pPr eaLnBrk="1" fontAlgn="auto" hangingPunct="1">
              <a:defRPr/>
            </a:pPr>
            <a:r>
              <a:rPr lang="en-US" sz="2400" u="sng" dirty="0">
                <a:solidFill>
                  <a:srgbClr val="FF0000"/>
                </a:solidFill>
              </a:rPr>
              <a:t>Completed and approved absence certification forms are required </a:t>
            </a:r>
            <a:r>
              <a:rPr lang="en-US" sz="2400" u="sng" dirty="0" smtClean="0">
                <a:solidFill>
                  <a:srgbClr val="FF0000"/>
                </a:solidFill>
              </a:rPr>
              <a:t>PRIOR </a:t>
            </a:r>
            <a:r>
              <a:rPr lang="en-US" sz="2400" u="sng" dirty="0">
                <a:solidFill>
                  <a:srgbClr val="FF0000"/>
                </a:solidFill>
              </a:rPr>
              <a:t>to the reporting of absence time.</a:t>
            </a:r>
          </a:p>
          <a:p>
            <a:pPr marL="0" indent="0" eaLnBrk="1" fontAlgn="auto" hangingPunct="1">
              <a:buFontTx/>
              <a:buNone/>
              <a:defRPr/>
            </a:pPr>
            <a:r>
              <a:rPr lang="en-US" sz="2400" u="sng" dirty="0">
                <a:solidFill>
                  <a:srgbClr val="FF0000"/>
                </a:solidFill>
              </a:rPr>
              <a:t> </a:t>
            </a:r>
            <a:endParaRPr lang="en-US" altLang="en-US" sz="2400" u="sng" dirty="0">
              <a:solidFill>
                <a:srgbClr val="FF0000"/>
              </a:solidFill>
              <a:ea typeface="ＭＳ Ｐゴシック" pitchFamily="34" charset="-128"/>
            </a:endParaRPr>
          </a:p>
          <a:p>
            <a:pPr eaLnBrk="1" fontAlgn="auto" hangingPunct="1">
              <a:defRPr/>
            </a:pPr>
            <a:r>
              <a:rPr lang="en-US" sz="2400" dirty="0">
                <a:solidFill>
                  <a:schemeClr val="bg1"/>
                </a:solidFill>
                <a:highlight>
                  <a:srgbClr val="FFFF00"/>
                </a:highlight>
              </a:rPr>
              <a:t>Records substantiating the time reported to the Payroll Administration for salary payment must be kept on file and retained at the location for a period of five years in accordance with the Board of Education report. </a:t>
            </a:r>
            <a:endParaRPr lang="en-US" altLang="ja-JP" sz="2800" dirty="0">
              <a:solidFill>
                <a:schemeClr val="bg1"/>
              </a:solidFill>
              <a:effectLst>
                <a:outerShdw blurRad="38100" dist="38100" dir="2700000" algn="tl">
                  <a:srgbClr val="000000"/>
                </a:outerShdw>
              </a:effectLst>
              <a:ea typeface="ＭＳ Ｐゴシック" pitchFamily="34" charset="-128"/>
            </a:endParaRPr>
          </a:p>
          <a:p>
            <a:pPr marL="0" indent="0" eaLnBrk="1" fontAlgn="auto" hangingPunct="1">
              <a:buFontTx/>
              <a:buNone/>
              <a:defRPr/>
            </a:pPr>
            <a:endParaRPr lang="en-US" altLang="en-US" sz="2400" dirty="0">
              <a:solidFill>
                <a:schemeClr val="bg2">
                  <a:lumMod val="50000"/>
                </a:schemeClr>
              </a:solidFill>
              <a:ea typeface="ＭＳ Ｐゴシック" pitchFamily="34" charset="-128"/>
            </a:endParaRPr>
          </a:p>
        </p:txBody>
      </p:sp>
      <p:sp>
        <p:nvSpPr>
          <p:cNvPr id="942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6F2EA65-C8C5-420F-9B1A-403B0F1FC2A0}" type="slidenum">
              <a:rPr lang="en-US" altLang="en-US" smtClean="0">
                <a:latin typeface="Verdana" panose="020B0604030504040204" pitchFamily="34" charset="0"/>
              </a:rPr>
              <a:pPr/>
              <a:t>37</a:t>
            </a:fld>
            <a:endParaRPr lang="en-US" altLang="en-US" smtClean="0">
              <a:latin typeface="Verdana" panose="020B0604030504040204" pitchFamily="34" charset="0"/>
            </a:endParaRPr>
          </a:p>
        </p:txBody>
      </p:sp>
    </p:spTree>
  </p:cSld>
  <p:clrMapOvr>
    <a:masterClrMapping/>
  </p:clrMapOvr>
  <p:transition spd="slow">
    <p:blinds dir="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81000" y="152400"/>
            <a:ext cx="8305800" cy="533400"/>
          </a:xfrm>
        </p:spPr>
        <p:txBody>
          <a:bodyPr>
            <a:normAutofit fontScale="90000"/>
          </a:bodyPr>
          <a:lstStyle/>
          <a:p>
            <a:pPr algn="ctr" eaLnBrk="1" fontAlgn="auto" hangingPunct="1">
              <a:spcAft>
                <a:spcPts val="0"/>
              </a:spcAft>
              <a:defRPr/>
            </a:pPr>
            <a:r>
              <a:rPr lang="en-US" b="1" dirty="0">
                <a:solidFill>
                  <a:schemeClr val="bg1"/>
                </a:solidFill>
                <a:ea typeface="ＭＳ Ｐゴシック" pitchFamily="34" charset="-128"/>
              </a:rPr>
              <a:t>Sign-In/Sign-Out Policy (March </a:t>
            </a:r>
            <a:r>
              <a:rPr lang="en-US" b="1" dirty="0" smtClean="0">
                <a:solidFill>
                  <a:schemeClr val="bg1"/>
                </a:solidFill>
                <a:ea typeface="ＭＳ Ｐゴシック" pitchFamily="34" charset="-128"/>
              </a:rPr>
              <a:t>)</a:t>
            </a:r>
            <a:endParaRPr lang="en-US" b="1" dirty="0">
              <a:solidFill>
                <a:schemeClr val="bg1"/>
              </a:solidFill>
              <a:ea typeface="ＭＳ Ｐゴシック" pitchFamily="34" charset="-128"/>
            </a:endParaRPr>
          </a:p>
        </p:txBody>
      </p:sp>
      <p:sp>
        <p:nvSpPr>
          <p:cNvPr id="132099" name="Rectangle 3"/>
          <p:cNvSpPr>
            <a:spLocks noGrp="1" noChangeArrowheads="1"/>
          </p:cNvSpPr>
          <p:nvPr>
            <p:ph idx="1"/>
          </p:nvPr>
        </p:nvSpPr>
        <p:spPr>
          <a:xfrm>
            <a:off x="381000" y="762000"/>
            <a:ext cx="8382000" cy="5943600"/>
          </a:xfrm>
        </p:spPr>
        <p:txBody>
          <a:bodyPr/>
          <a:lstStyle/>
          <a:p>
            <a:pPr eaLnBrk="1" hangingPunct="1"/>
            <a:endParaRPr lang="en-US" altLang="en-US" sz="2400" b="1" dirty="0" smtClean="0">
              <a:solidFill>
                <a:srgbClr val="191919"/>
              </a:solidFill>
              <a:ea typeface="ＭＳ Ｐゴシック" panose="020B0600070205080204" pitchFamily="34" charset="-128"/>
            </a:endParaRPr>
          </a:p>
          <a:p>
            <a:pPr eaLnBrk="1" hangingPunct="1"/>
            <a:r>
              <a:rPr lang="en-US" altLang="en-US" sz="2400" b="1" dirty="0" smtClean="0">
                <a:solidFill>
                  <a:schemeClr val="bg1"/>
                </a:solidFill>
                <a:ea typeface="ＭＳ Ｐゴシック" panose="020B0600070205080204" pitchFamily="34" charset="-128"/>
              </a:rPr>
              <a:t>All certificated employees shall, upon each arrival to and departure from their assigned work location, enter their initials on a form provided by the District.  </a:t>
            </a:r>
          </a:p>
          <a:p>
            <a:pPr eaLnBrk="1" hangingPunct="1"/>
            <a:endParaRPr lang="en-US" altLang="en-US" sz="2400" b="1" dirty="0" smtClean="0">
              <a:solidFill>
                <a:srgbClr val="191919"/>
              </a:solidFill>
              <a:ea typeface="ＭＳ Ｐゴシック" panose="020B0600070205080204" pitchFamily="34" charset="-128"/>
            </a:endParaRPr>
          </a:p>
          <a:p>
            <a:pPr eaLnBrk="1" hangingPunct="1"/>
            <a:r>
              <a:rPr lang="en-US" altLang="en-US" sz="2400" b="1" dirty="0" smtClean="0">
                <a:solidFill>
                  <a:schemeClr val="bg1"/>
                </a:solidFill>
                <a:ea typeface="ＭＳ Ｐゴシック" panose="020B0600070205080204" pitchFamily="34" charset="-128"/>
              </a:rPr>
              <a:t>All classified employees, </a:t>
            </a:r>
            <a:r>
              <a:rPr lang="en-US" altLang="en-US" sz="2400" b="1" u="sng" dirty="0" smtClean="0">
                <a:solidFill>
                  <a:srgbClr val="FF0000"/>
                </a:solidFill>
                <a:ea typeface="ＭＳ Ｐゴシック" panose="020B0600070205080204" pitchFamily="34" charset="-128"/>
              </a:rPr>
              <a:t>except those identified in Personnel Commission Rule 596 (over-time exempt),</a:t>
            </a:r>
            <a:r>
              <a:rPr lang="en-US" altLang="en-US" sz="2400" b="1" dirty="0" smtClean="0">
                <a:solidFill>
                  <a:srgbClr val="191919"/>
                </a:solidFill>
                <a:ea typeface="ＭＳ Ｐゴシック" panose="020B0600070205080204" pitchFamily="34" charset="-128"/>
              </a:rPr>
              <a:t> </a:t>
            </a:r>
            <a:r>
              <a:rPr lang="en-US" altLang="en-US" sz="2400" b="1" dirty="0" smtClean="0">
                <a:solidFill>
                  <a:schemeClr val="bg1"/>
                </a:solidFill>
                <a:ea typeface="ＭＳ Ｐゴシック" panose="020B0600070205080204" pitchFamily="34" charset="-128"/>
              </a:rPr>
              <a:t>sign in by recording the actual time of arrival but not earlier than the assigned start time and sign out by recording the actual time of departure but not later than the scheduled stop time from their assigned work location(s). </a:t>
            </a:r>
          </a:p>
          <a:p>
            <a:pPr eaLnBrk="1" hangingPunct="1">
              <a:buFontTx/>
              <a:buNone/>
            </a:pPr>
            <a:r>
              <a:rPr lang="en-US" altLang="en-US" sz="1600" dirty="0" smtClean="0">
                <a:solidFill>
                  <a:srgbClr val="191919"/>
                </a:solidFill>
                <a:ea typeface="ＭＳ Ｐゴシック" panose="020B0600070205080204" pitchFamily="34" charset="-128"/>
              </a:rPr>
              <a:t>					                 Payroll Concepts Manual (February 2017)</a:t>
            </a:r>
          </a:p>
          <a:p>
            <a:pPr eaLnBrk="1" hangingPunct="1">
              <a:buFontTx/>
              <a:buNone/>
            </a:pPr>
            <a:endParaRPr lang="en-US" altLang="en-US" sz="1200" dirty="0" smtClean="0">
              <a:ea typeface="ＭＳ Ｐゴシック" panose="020B0600070205080204" pitchFamily="34" charset="-128"/>
            </a:endParaRPr>
          </a:p>
          <a:p>
            <a:pPr eaLnBrk="1" hangingPunct="1"/>
            <a:endParaRPr lang="en-US" altLang="en-US" dirty="0" smtClean="0">
              <a:ea typeface="ＭＳ Ｐゴシック" panose="020B0600070205080204" pitchFamily="34" charset="-128"/>
            </a:endParaRPr>
          </a:p>
        </p:txBody>
      </p:sp>
      <p:sp>
        <p:nvSpPr>
          <p:cNvPr id="9523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9AF82AF-A004-4AFE-A40A-4B5F578139F6}" type="slidenum">
              <a:rPr lang="en-US" altLang="en-US" smtClean="0">
                <a:latin typeface="Verdana" panose="020B0604030504040204" pitchFamily="34" charset="0"/>
              </a:rPr>
              <a:pPr/>
              <a:t>38</a:t>
            </a:fld>
            <a:endParaRPr lang="en-US" altLang="en-US" smtClean="0">
              <a:latin typeface="Verdana" panose="020B060403050404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32099">
                                            <p:txEl>
                                              <p:pRg st="1" end="1"/>
                                            </p:txEl>
                                          </p:spTgt>
                                        </p:tgtEl>
                                        <p:attrNameLst>
                                          <p:attrName>style.visibility</p:attrName>
                                        </p:attrNameLst>
                                      </p:cBhvr>
                                      <p:to>
                                        <p:strVal val="visible"/>
                                      </p:to>
                                    </p:set>
                                    <p:anim calcmode="lin" valueType="num">
                                      <p:cBhvr>
                                        <p:cTn id="7" dur="500" decel="50000" fill="hold">
                                          <p:stCondLst>
                                            <p:cond delay="0"/>
                                          </p:stCondLst>
                                        </p:cTn>
                                        <p:tgtEl>
                                          <p:spTgt spid="132099">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2099">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2099">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132099">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2099">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2099">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2099">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2099">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32099">
                                            <p:txEl>
                                              <p:pRg st="3" end="3"/>
                                            </p:txEl>
                                          </p:spTgt>
                                        </p:tgtEl>
                                        <p:attrNameLst>
                                          <p:attrName>style.visibility</p:attrName>
                                        </p:attrNameLst>
                                      </p:cBhvr>
                                      <p:to>
                                        <p:strVal val="visible"/>
                                      </p:to>
                                    </p:set>
                                    <p:anim calcmode="lin" valueType="num">
                                      <p:cBhvr>
                                        <p:cTn id="19" dur="500" decel="50000" fill="hold">
                                          <p:stCondLst>
                                            <p:cond delay="0"/>
                                          </p:stCondLst>
                                        </p:cTn>
                                        <p:tgtEl>
                                          <p:spTgt spid="132099">
                                            <p:txEl>
                                              <p:pRg st="3" end="3"/>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32099">
                                            <p:txEl>
                                              <p:pRg st="3" end="3"/>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32099">
                                            <p:txEl>
                                              <p:pRg st="3" end="3"/>
                                            </p:txEl>
                                          </p:spTgt>
                                        </p:tgtEl>
                                        <p:attrNameLst>
                                          <p:attrName>ppt_w</p:attrName>
                                        </p:attrNameLst>
                                      </p:cBhvr>
                                      <p:tavLst>
                                        <p:tav tm="0">
                                          <p:val>
                                            <p:strVal val="#ppt_w*.05"/>
                                          </p:val>
                                        </p:tav>
                                        <p:tav tm="100000">
                                          <p:val>
                                            <p:strVal val="#ppt_w"/>
                                          </p:val>
                                        </p:tav>
                                      </p:tavLst>
                                    </p:anim>
                                    <p:anim calcmode="lin" valueType="num">
                                      <p:cBhvr>
                                        <p:cTn id="22" dur="1000" fill="hold"/>
                                        <p:tgtEl>
                                          <p:spTgt spid="132099">
                                            <p:txEl>
                                              <p:pRg st="3" end="3"/>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32099">
                                            <p:txEl>
                                              <p:pRg st="3" end="3"/>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32099">
                                            <p:txEl>
                                              <p:pRg st="3" end="3"/>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32099">
                                            <p:txEl>
                                              <p:pRg st="3" end="3"/>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32099">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32099">
                                            <p:txEl>
                                              <p:pRg st="4" end="4"/>
                                            </p:txEl>
                                          </p:spTgt>
                                        </p:tgtEl>
                                        <p:attrNameLst>
                                          <p:attrName>style.visibility</p:attrName>
                                        </p:attrNameLst>
                                      </p:cBhvr>
                                      <p:to>
                                        <p:strVal val="visible"/>
                                      </p:to>
                                    </p:set>
                                    <p:anim calcmode="lin" valueType="num">
                                      <p:cBhvr>
                                        <p:cTn id="31" dur="500" decel="50000" fill="hold">
                                          <p:stCondLst>
                                            <p:cond delay="0"/>
                                          </p:stCondLst>
                                        </p:cTn>
                                        <p:tgtEl>
                                          <p:spTgt spid="132099">
                                            <p:txEl>
                                              <p:pRg st="4" end="4"/>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32099">
                                            <p:txEl>
                                              <p:pRg st="4" end="4"/>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32099">
                                            <p:txEl>
                                              <p:pRg st="4" end="4"/>
                                            </p:txEl>
                                          </p:spTgt>
                                        </p:tgtEl>
                                        <p:attrNameLst>
                                          <p:attrName>ppt_w</p:attrName>
                                        </p:attrNameLst>
                                      </p:cBhvr>
                                      <p:tavLst>
                                        <p:tav tm="0">
                                          <p:val>
                                            <p:strVal val="#ppt_w*.05"/>
                                          </p:val>
                                        </p:tav>
                                        <p:tav tm="100000">
                                          <p:val>
                                            <p:strVal val="#ppt_w"/>
                                          </p:val>
                                        </p:tav>
                                      </p:tavLst>
                                    </p:anim>
                                    <p:anim calcmode="lin" valueType="num">
                                      <p:cBhvr>
                                        <p:cTn id="34" dur="1000" fill="hold"/>
                                        <p:tgtEl>
                                          <p:spTgt spid="132099">
                                            <p:txEl>
                                              <p:pRg st="4" end="4"/>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32099">
                                            <p:txEl>
                                              <p:pRg st="4" end="4"/>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32099">
                                            <p:txEl>
                                              <p:pRg st="4" end="4"/>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32099">
                                            <p:txEl>
                                              <p:pRg st="4" end="4"/>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320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0" y="0"/>
            <a:ext cx="9144000" cy="1219200"/>
          </a:xfrm>
        </p:spPr>
        <p:txBody>
          <a:bodyPr/>
          <a:lstStyle/>
          <a:p>
            <a:pPr algn="ctr" eaLnBrk="1" fontAlgn="auto" hangingPunct="1">
              <a:spcAft>
                <a:spcPts val="0"/>
              </a:spcAft>
              <a:defRPr/>
            </a:pPr>
            <a:r>
              <a:rPr lang="en-US" altLang="en-US" sz="2000" b="1" dirty="0" smtClean="0">
                <a:solidFill>
                  <a:schemeClr val="bg1"/>
                </a:solidFill>
                <a:ea typeface="ＭＳ Ｐゴシック" panose="020B0600070205080204" pitchFamily="34" charset="-128"/>
              </a:rPr>
              <a:t>BUL-3772.3</a:t>
            </a:r>
            <a:r>
              <a:rPr lang="en-US" altLang="en-US" sz="1800" b="1" dirty="0" smtClean="0">
                <a:solidFill>
                  <a:schemeClr val="bg1"/>
                </a:solidFill>
                <a:ea typeface="ＭＳ Ｐゴシック" panose="020B0600070205080204" pitchFamily="34" charset="-128"/>
              </a:rPr>
              <a:t> </a:t>
            </a:r>
            <a:r>
              <a:rPr lang="en-US" altLang="en-US" sz="1800" b="1" dirty="0">
                <a:solidFill>
                  <a:schemeClr val="bg1"/>
                </a:solidFill>
                <a:ea typeface="ＭＳ Ｐゴシック" panose="020B0600070205080204" pitchFamily="34" charset="-128"/>
              </a:rPr>
              <a:t/>
            </a:r>
            <a:br>
              <a:rPr lang="en-US" altLang="en-US" sz="1800" b="1" dirty="0">
                <a:solidFill>
                  <a:schemeClr val="bg1"/>
                </a:solidFill>
                <a:ea typeface="ＭＳ Ｐゴシック" panose="020B0600070205080204" pitchFamily="34" charset="-128"/>
              </a:rPr>
            </a:br>
            <a:r>
              <a:rPr lang="en-US" altLang="en-US" sz="2000" b="1" dirty="0">
                <a:solidFill>
                  <a:schemeClr val="bg1"/>
                </a:solidFill>
                <a:ea typeface="ＭＳ Ｐゴシック" panose="020B0600070205080204" pitchFamily="34" charset="-128"/>
              </a:rPr>
              <a:t>Injury &amp; Illness Prevention Program</a:t>
            </a:r>
            <a:r>
              <a:rPr lang="en-US" altLang="en-US" sz="1800" i="1" dirty="0">
                <a:solidFill>
                  <a:srgbClr val="191919"/>
                </a:solidFill>
                <a:ea typeface="ＭＳ Ｐゴシック" panose="020B0600070205080204" pitchFamily="34" charset="-128"/>
              </a:rPr>
              <a:t/>
            </a:r>
            <a:br>
              <a:rPr lang="en-US" altLang="en-US" sz="1800" i="1" dirty="0">
                <a:solidFill>
                  <a:srgbClr val="191919"/>
                </a:solidFill>
                <a:ea typeface="ＭＳ Ｐゴシック" panose="020B0600070205080204" pitchFamily="34" charset="-128"/>
              </a:rPr>
            </a:br>
            <a:endParaRPr lang="en-US" altLang="en-US" sz="1800" i="1" dirty="0">
              <a:solidFill>
                <a:srgbClr val="191919"/>
              </a:solidFill>
              <a:ea typeface="ＭＳ Ｐゴシック" panose="020B0600070205080204" pitchFamily="34" charset="-128"/>
            </a:endParaRPr>
          </a:p>
        </p:txBody>
      </p:sp>
      <p:sp>
        <p:nvSpPr>
          <p:cNvPr id="19459" name="Rectangle 3"/>
          <p:cNvSpPr>
            <a:spLocks noGrp="1" noChangeArrowheads="1"/>
          </p:cNvSpPr>
          <p:nvPr>
            <p:ph idx="1"/>
          </p:nvPr>
        </p:nvSpPr>
        <p:spPr>
          <a:xfrm>
            <a:off x="304800" y="914400"/>
            <a:ext cx="8534400" cy="5334000"/>
          </a:xfrm>
        </p:spPr>
        <p:txBody>
          <a:bodyPr rtlCol="0">
            <a:normAutofit fontScale="92500" lnSpcReduction="20000"/>
          </a:bodyPr>
          <a:lstStyle/>
          <a:p>
            <a:pPr eaLnBrk="1" fontAlgn="auto" hangingPunct="1">
              <a:defRPr/>
            </a:pPr>
            <a:r>
              <a:rPr lang="en-US" altLang="en-US" sz="2600" dirty="0">
                <a:solidFill>
                  <a:schemeClr val="bg1"/>
                </a:solidFill>
                <a:ea typeface="ＭＳ Ｐゴシック" panose="020B0600070205080204" pitchFamily="34" charset="-128"/>
              </a:rPr>
              <a:t>The bulletin has been issued by the Office of Environmental Health &amp; Safety (OEHS) and aligned with the California OSHA requirements.</a:t>
            </a:r>
          </a:p>
          <a:p>
            <a:pPr eaLnBrk="1" fontAlgn="auto" hangingPunct="1">
              <a:defRPr/>
            </a:pPr>
            <a:r>
              <a:rPr lang="en-US" altLang="en-US" sz="2600" dirty="0">
                <a:solidFill>
                  <a:schemeClr val="bg1"/>
                </a:solidFill>
                <a:ea typeface="ＭＳ Ｐゴシック" panose="020B0600070205080204" pitchFamily="34" charset="-128"/>
              </a:rPr>
              <a:t>California Code of Regulations mandate the District maintain a safe &amp; healthy workplace for employees. Corporate Criminal Liability Act holds managers &amp; corporations liable for concealing knowledge of serious dangers to employees.  The IIPP has specific responsibilities and procedures assigned and implemented to prevent employee injuries and illnesses.  IIPP must be available for review by an Occupational Safety &amp; Health Administration Officer (OSHA) during an inspection or accident investigation.  </a:t>
            </a:r>
          </a:p>
          <a:p>
            <a:pPr eaLnBrk="1" fontAlgn="auto" hangingPunct="1">
              <a:defRPr/>
            </a:pPr>
            <a:r>
              <a:rPr lang="en-US" altLang="en-US" sz="2600" dirty="0">
                <a:solidFill>
                  <a:schemeClr val="bg1"/>
                </a:solidFill>
                <a:ea typeface="ＭＳ Ｐゴシック" panose="020B0600070205080204" pitchFamily="34" charset="-128"/>
              </a:rPr>
              <a:t>To view the Annual Mandatory OEHS Injury Illness Prevention Power Point Training Presentation, Please go to: - Click on</a:t>
            </a:r>
            <a:r>
              <a:rPr lang="en-US" sz="2600" u="sng" dirty="0">
                <a:solidFill>
                  <a:schemeClr val="bg1"/>
                </a:solidFill>
                <a:hlinkClick r:id="rId3"/>
              </a:rPr>
              <a:t> </a:t>
            </a:r>
            <a:r>
              <a:rPr lang="en-US" sz="2600" u="sng" dirty="0">
                <a:solidFill>
                  <a:schemeClr val="bg1"/>
                </a:solidFill>
                <a:hlinkClick r:id="rId4"/>
              </a:rPr>
              <a:t>https://lausd.wistia.com/medias/cppwg1625z</a:t>
            </a:r>
            <a:r>
              <a:rPr lang="en-US" sz="2600" dirty="0">
                <a:solidFill>
                  <a:schemeClr val="bg1"/>
                </a:solidFill>
              </a:rPr>
              <a:t> (Ctrl + Left Click)</a:t>
            </a:r>
          </a:p>
          <a:p>
            <a:pPr marL="0" indent="0" eaLnBrk="1" fontAlgn="auto" hangingPunct="1">
              <a:buFontTx/>
              <a:buNone/>
              <a:defRPr/>
            </a:pPr>
            <a:r>
              <a:rPr lang="en-US" dirty="0">
                <a:solidFill>
                  <a:schemeClr val="bg2">
                    <a:lumMod val="50000"/>
                  </a:schemeClr>
                </a:solidFill>
              </a:rPr>
              <a:t>	</a:t>
            </a:r>
            <a:endParaRPr lang="en-US" u="sng" dirty="0">
              <a:solidFill>
                <a:schemeClr val="bg2">
                  <a:lumMod val="50000"/>
                </a:schemeClr>
              </a:solidFill>
            </a:endParaRPr>
          </a:p>
        </p:txBody>
      </p:sp>
      <p:sp>
        <p:nvSpPr>
          <p:cNvPr id="9626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8ECA728-4858-465A-B53D-3C445D6DEC74}" type="slidenum">
              <a:rPr lang="en-US" altLang="en-US" smtClean="0">
                <a:latin typeface="Verdana" panose="020B0604030504040204" pitchFamily="34" charset="0"/>
              </a:rPr>
              <a:pPr/>
              <a:t>39</a:t>
            </a:fld>
            <a:endParaRPr lang="en-US" altLang="en-US" smtClean="0">
              <a:latin typeface="Verdana" panose="020B0604030504040204" pitchFamily="34"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animEffect transition="in" filter="fade">
                                      <p:cBhvr>
                                        <p:cTn id="7" dur="1000"/>
                                        <p:tgtEl>
                                          <p:spTgt spid="19459">
                                            <p:txEl>
                                              <p:pRg st="1" end="1"/>
                                            </p:txEl>
                                          </p:spTgt>
                                        </p:tgtEl>
                                      </p:cBhvr>
                                    </p:animEffect>
                                    <p:anim calcmode="lin" valueType="num">
                                      <p:cBhvr>
                                        <p:cTn id="8" dur="10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94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459">
                                            <p:txEl>
                                              <p:pRg st="2" end="2"/>
                                            </p:txEl>
                                          </p:spTgt>
                                        </p:tgtEl>
                                        <p:attrNameLst>
                                          <p:attrName>style.visibility</p:attrName>
                                        </p:attrNameLst>
                                      </p:cBhvr>
                                      <p:to>
                                        <p:strVal val="visible"/>
                                      </p:to>
                                    </p:set>
                                    <p:animEffect transition="in" filter="fade">
                                      <p:cBhvr>
                                        <p:cTn id="14" dur="1000"/>
                                        <p:tgtEl>
                                          <p:spTgt spid="19459">
                                            <p:txEl>
                                              <p:pRg st="2" end="2"/>
                                            </p:txEl>
                                          </p:spTgt>
                                        </p:tgtEl>
                                      </p:cBhvr>
                                    </p:animEffect>
                                    <p:anim calcmode="lin" valueType="num">
                                      <p:cBhvr>
                                        <p:cTn id="15" dur="10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94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459">
                                            <p:txEl>
                                              <p:pRg st="3" end="3"/>
                                            </p:txEl>
                                          </p:spTgt>
                                        </p:tgtEl>
                                        <p:attrNameLst>
                                          <p:attrName>style.visibility</p:attrName>
                                        </p:attrNameLst>
                                      </p:cBhvr>
                                      <p:to>
                                        <p:strVal val="visible"/>
                                      </p:to>
                                    </p:set>
                                    <p:animEffect transition="in" filter="fade">
                                      <p:cBhvr>
                                        <p:cTn id="21" dur="1000"/>
                                        <p:tgtEl>
                                          <p:spTgt spid="19459">
                                            <p:txEl>
                                              <p:pRg st="3" end="3"/>
                                            </p:txEl>
                                          </p:spTgt>
                                        </p:tgtEl>
                                      </p:cBhvr>
                                    </p:animEffect>
                                    <p:anim calcmode="lin" valueType="num">
                                      <p:cBhvr>
                                        <p:cTn id="22" dur="10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945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304801"/>
            <a:ext cx="8305800" cy="762000"/>
          </a:xfrm>
        </p:spPr>
        <p:txBody>
          <a:bodyPr/>
          <a:lstStyle/>
          <a:p>
            <a:pPr algn="ctr" eaLnBrk="1" fontAlgn="auto" hangingPunct="1">
              <a:spcAft>
                <a:spcPts val="0"/>
              </a:spcAft>
              <a:defRPr/>
            </a:pPr>
            <a:r>
              <a:rPr lang="en-US" altLang="en-US" sz="3600" b="1" dirty="0" smtClean="0">
                <a:solidFill>
                  <a:srgbClr val="002060"/>
                </a:solidFill>
                <a:ea typeface="ＭＳ Ｐゴシック" panose="020B0600070205080204" pitchFamily="34" charset="-128"/>
              </a:rPr>
              <a:t>AGENDA </a:t>
            </a:r>
            <a:endParaRPr lang="en-US" altLang="en-US" b="1" dirty="0">
              <a:solidFill>
                <a:srgbClr val="278103"/>
              </a:solidFill>
              <a:ea typeface="ＭＳ Ｐゴシック" panose="020B0600070205080204" pitchFamily="34" charset="-128"/>
            </a:endParaRPr>
          </a:p>
        </p:txBody>
      </p:sp>
      <p:sp>
        <p:nvSpPr>
          <p:cNvPr id="36867" name="Content Placeholder 2"/>
          <p:cNvSpPr>
            <a:spLocks noGrp="1"/>
          </p:cNvSpPr>
          <p:nvPr>
            <p:ph sz="quarter" idx="4"/>
          </p:nvPr>
        </p:nvSpPr>
        <p:spPr>
          <a:xfrm>
            <a:off x="173038" y="1044223"/>
            <a:ext cx="8458200" cy="4419600"/>
          </a:xfrm>
        </p:spPr>
        <p:txBody>
          <a:bodyPr/>
          <a:lstStyle/>
          <a:p>
            <a:pPr eaLnBrk="1" hangingPunct="1">
              <a:defRPr/>
            </a:pPr>
            <a:r>
              <a:rPr lang="en-US" altLang="en-US" sz="2600" b="1" dirty="0" smtClean="0">
                <a:solidFill>
                  <a:schemeClr val="bg1"/>
                </a:solidFill>
                <a:ea typeface="ＭＳ Ｐゴシック" panose="020B0600070205080204" pitchFamily="34" charset="-128"/>
              </a:rPr>
              <a:t>INTERNET SAFETY</a:t>
            </a:r>
          </a:p>
          <a:p>
            <a:pPr lvl="1" eaLnBrk="1" hangingPunct="1">
              <a:defRPr/>
            </a:pPr>
            <a:r>
              <a:rPr lang="en-US" altLang="en-US" sz="2800" dirty="0" smtClean="0">
                <a:solidFill>
                  <a:schemeClr val="bg1"/>
                </a:solidFill>
                <a:ea typeface="ＭＳ Ｐゴシック" pitchFamily="34" charset="-128"/>
              </a:rPr>
              <a:t>Cyber Awareness</a:t>
            </a:r>
          </a:p>
          <a:p>
            <a:pPr lvl="1" eaLnBrk="1" hangingPunct="1">
              <a:defRPr/>
            </a:pPr>
            <a:r>
              <a:rPr lang="en-US" altLang="en-US" sz="2800" dirty="0">
                <a:solidFill>
                  <a:schemeClr val="bg1"/>
                </a:solidFill>
                <a:ea typeface="ＭＳ Ｐゴシック" panose="020B0600070205080204" pitchFamily="34" charset="-128"/>
              </a:rPr>
              <a:t>Policy Regarding Internet Safety for Students</a:t>
            </a:r>
          </a:p>
          <a:p>
            <a:pPr lvl="1" eaLnBrk="1" hangingPunct="1">
              <a:defRPr/>
            </a:pPr>
            <a:r>
              <a:rPr lang="en-US" altLang="en-US" sz="2800" dirty="0" smtClean="0">
                <a:solidFill>
                  <a:schemeClr val="bg1"/>
                </a:solidFill>
                <a:ea typeface="ＭＳ Ｐゴシック" panose="020B0600070205080204" pitchFamily="34" charset="-128"/>
              </a:rPr>
              <a:t>Social </a:t>
            </a:r>
            <a:r>
              <a:rPr lang="en-US" altLang="en-US" sz="2800" dirty="0">
                <a:solidFill>
                  <a:schemeClr val="bg1"/>
                </a:solidFill>
                <a:ea typeface="ＭＳ Ｐゴシック" panose="020B0600070205080204" pitchFamily="34" charset="-128"/>
              </a:rPr>
              <a:t>Media Policy District Computer and Network Systems</a:t>
            </a:r>
          </a:p>
          <a:p>
            <a:pPr lvl="1" eaLnBrk="1" hangingPunct="1">
              <a:defRPr/>
            </a:pPr>
            <a:r>
              <a:rPr lang="en-US" altLang="en-US" sz="2800" dirty="0" smtClean="0">
                <a:solidFill>
                  <a:schemeClr val="bg1"/>
                </a:solidFill>
                <a:ea typeface="ＭＳ Ｐゴシック" pitchFamily="34" charset="-128"/>
              </a:rPr>
              <a:t>Bul-999.12 Responsible Use Policy (RUP) For District</a:t>
            </a:r>
          </a:p>
          <a:p>
            <a:pPr lvl="1" eaLnBrk="1" hangingPunct="1">
              <a:defRPr/>
            </a:pPr>
            <a:endParaRPr lang="en-US" altLang="en-US" dirty="0" smtClean="0">
              <a:ea typeface="ＭＳ Ｐゴシック" panose="020B0600070205080204" pitchFamily="34" charset="-128"/>
            </a:endParaRPr>
          </a:p>
        </p:txBody>
      </p:sp>
      <p:sp>
        <p:nvSpPr>
          <p:cNvPr id="36868" name="Slide Number Placehold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157AE44-19BB-42A4-8427-3C4A8B17CE62}" type="slidenum">
              <a:rPr lang="en-US" altLang="en-US" smtClean="0">
                <a:latin typeface="Verdana" panose="020B0604030504040204" pitchFamily="34" charset="0"/>
              </a:rPr>
              <a:pPr/>
              <a:t>4</a:t>
            </a:fld>
            <a:endParaRPr lang="en-US" altLang="en-US" smtClean="0">
              <a:latin typeface="Verdana" panose="020B0604030504040204" pitchFamily="34" charset="0"/>
            </a:endParaRPr>
          </a:p>
        </p:txBody>
      </p:sp>
      <p:pic>
        <p:nvPicPr>
          <p:cNvPr id="3686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1911" y="4833629"/>
            <a:ext cx="3052089" cy="203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acker attacking internet : Stock Ph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0" y="4833628"/>
            <a:ext cx="3048000" cy="2030016"/>
          </a:xfrm>
          <a:prstGeom prst="rect">
            <a:avLst/>
          </a:prstGeom>
          <a:noFill/>
          <a:ln>
            <a:noFill/>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TD HR - Injury &amp;amp; Illness Prevention_Updated_Oct201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 y="1143000"/>
            <a:ext cx="9144000" cy="5144467"/>
          </a:xfrm>
        </p:spPr>
      </p:pic>
      <p:sp>
        <p:nvSpPr>
          <p:cNvPr id="7" name="Rectangle 2"/>
          <p:cNvSpPr txBox="1">
            <a:spLocks noChangeArrowheads="1"/>
          </p:cNvSpPr>
          <p:nvPr/>
        </p:nvSpPr>
        <p:spPr>
          <a:xfrm>
            <a:off x="381000" y="152400"/>
            <a:ext cx="8305800" cy="533400"/>
          </a:xfrm>
          <a:prstGeom prst="rect">
            <a:avLst/>
          </a:prstGeom>
          <a:effectLst/>
        </p:spPr>
        <p:txBody>
          <a:bodyPr vert="horz" lIns="91440" tIns="45720" rIns="91440" bIns="45720" rtlCol="0" anchor="ctr">
            <a:normAutofit fontScale="97500" lnSpcReduction="10000"/>
          </a:bodyPr>
          <a:lst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andara" panose="020E0502030303020204" pitchFamily="34" charset="0"/>
              </a:defRPr>
            </a:lvl2pPr>
            <a:lvl3pPr algn="l" defTabSz="457200" rtl="0" eaLnBrk="0" fontAlgn="base" hangingPunct="0">
              <a:spcBef>
                <a:spcPct val="0"/>
              </a:spcBef>
              <a:spcAft>
                <a:spcPct val="0"/>
              </a:spcAft>
              <a:defRPr sz="3200">
                <a:solidFill>
                  <a:schemeClr val="tx1"/>
                </a:solidFill>
                <a:latin typeface="Candara" panose="020E0502030303020204" pitchFamily="34" charset="0"/>
              </a:defRPr>
            </a:lvl3pPr>
            <a:lvl4pPr algn="l" defTabSz="457200" rtl="0" eaLnBrk="0" fontAlgn="base" hangingPunct="0">
              <a:spcBef>
                <a:spcPct val="0"/>
              </a:spcBef>
              <a:spcAft>
                <a:spcPct val="0"/>
              </a:spcAft>
              <a:defRPr sz="3200">
                <a:solidFill>
                  <a:schemeClr val="tx1"/>
                </a:solidFill>
                <a:latin typeface="Candara" panose="020E0502030303020204" pitchFamily="34" charset="0"/>
              </a:defRPr>
            </a:lvl4pPr>
            <a:lvl5pPr algn="l" defTabSz="457200" rtl="0" eaLnBrk="0" fontAlgn="base" hangingPunct="0">
              <a:spcBef>
                <a:spcPct val="0"/>
              </a:spcBef>
              <a:spcAft>
                <a:spcPct val="0"/>
              </a:spcAft>
              <a:defRPr sz="3200">
                <a:solidFill>
                  <a:schemeClr val="tx1"/>
                </a:solidFill>
                <a:latin typeface="Candara" panose="020E0502030303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eaLnBrk="1" fontAlgn="auto" hangingPunct="1">
              <a:spcAft>
                <a:spcPts val="0"/>
              </a:spcAft>
              <a:defRPr/>
            </a:pPr>
            <a:r>
              <a:rPr lang="en-US" b="1" dirty="0" smtClean="0">
                <a:solidFill>
                  <a:schemeClr val="bg1"/>
                </a:solidFill>
                <a:ea typeface="ＭＳ Ｐゴシック" pitchFamily="34" charset="-128"/>
              </a:rPr>
              <a:t>Injury, Illness &amp; Prevention</a:t>
            </a:r>
            <a:endParaRPr lang="en-US" b="1" dirty="0">
              <a:solidFill>
                <a:schemeClr val="bg1"/>
              </a:solidFill>
              <a:ea typeface="ＭＳ Ｐゴシック" pitchFamily="34" charset="-128"/>
            </a:endParaRPr>
          </a:p>
        </p:txBody>
      </p:sp>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28600"/>
            <a:ext cx="8305800" cy="533400"/>
          </a:xfrm>
        </p:spPr>
        <p:txBody>
          <a:bodyPr>
            <a:normAutofit fontScale="90000"/>
          </a:bodyPr>
          <a:lstStyle/>
          <a:p>
            <a:pPr algn="ctr">
              <a:defRPr/>
            </a:pPr>
            <a:r>
              <a:rPr lang="en-US" b="1" dirty="0">
                <a:solidFill>
                  <a:schemeClr val="bg1"/>
                </a:solidFill>
                <a:ea typeface="ＭＳ Ｐゴシック" pitchFamily="34" charset="-128"/>
              </a:rPr>
              <a:t>Ethics Policy (BUL - 4748.0)</a:t>
            </a:r>
          </a:p>
        </p:txBody>
      </p:sp>
      <p:sp>
        <p:nvSpPr>
          <p:cNvPr id="92163" name="Content Placeholder 2"/>
          <p:cNvSpPr>
            <a:spLocks noGrp="1"/>
          </p:cNvSpPr>
          <p:nvPr>
            <p:ph idx="1"/>
          </p:nvPr>
        </p:nvSpPr>
        <p:spPr>
          <a:xfrm>
            <a:off x="457200" y="762000"/>
            <a:ext cx="8305800" cy="5638800"/>
          </a:xfrm>
        </p:spPr>
        <p:txBody>
          <a:bodyPr/>
          <a:lstStyle/>
          <a:p>
            <a:pPr marL="0" indent="0">
              <a:buFontTx/>
              <a:buNone/>
            </a:pPr>
            <a:r>
              <a:rPr lang="en-US" altLang="en-US" sz="2400" b="1" dirty="0" smtClean="0">
                <a:solidFill>
                  <a:schemeClr val="bg1"/>
                </a:solidFill>
                <a:ea typeface="ＭＳ Ｐゴシック" panose="020B0600070205080204" pitchFamily="34" charset="-128"/>
              </a:rPr>
              <a:t>Policy</a:t>
            </a:r>
          </a:p>
          <a:p>
            <a:pPr marL="0" indent="0">
              <a:buFontTx/>
              <a:buNone/>
            </a:pPr>
            <a:r>
              <a:rPr lang="en-US" altLang="en-US" sz="2400" b="1" dirty="0" smtClean="0">
                <a:solidFill>
                  <a:schemeClr val="bg1"/>
                </a:solidFill>
                <a:ea typeface="ＭＳ Ｐゴシック" panose="020B0600070205080204" pitchFamily="34" charset="-128"/>
              </a:rPr>
              <a:t>The LAUSD is committed to cultivating ethical conduct to build trust and to improve organizational performance</a:t>
            </a:r>
            <a:r>
              <a:rPr lang="en-US" altLang="en-US" sz="2400" dirty="0" smtClean="0">
                <a:solidFill>
                  <a:schemeClr val="bg1"/>
                </a:solidFill>
                <a:ea typeface="ＭＳ Ｐゴシック" panose="020B0600070205080204" pitchFamily="34" charset="-128"/>
              </a:rPr>
              <a:t>.</a:t>
            </a:r>
          </a:p>
          <a:p>
            <a:pPr marL="0" indent="0">
              <a:buFontTx/>
              <a:buNone/>
            </a:pPr>
            <a:r>
              <a:rPr lang="en-US" altLang="en-US" sz="2400" dirty="0" smtClean="0">
                <a:solidFill>
                  <a:schemeClr val="bg1"/>
                </a:solidFill>
                <a:ea typeface="ＭＳ Ｐゴシック" panose="020B0600070205080204" pitchFamily="34" charset="-128"/>
              </a:rPr>
              <a:t> </a:t>
            </a:r>
          </a:p>
          <a:p>
            <a:pPr marL="0" indent="0">
              <a:buFontTx/>
              <a:buNone/>
            </a:pPr>
            <a:r>
              <a:rPr lang="en-US" altLang="en-US" sz="2400" b="1" dirty="0" smtClean="0">
                <a:solidFill>
                  <a:schemeClr val="bg1"/>
                </a:solidFill>
                <a:ea typeface="ＭＳ Ｐゴシック" panose="020B0600070205080204" pitchFamily="34" charset="-128"/>
              </a:rPr>
              <a:t>It is the responsibility of </a:t>
            </a:r>
            <a:r>
              <a:rPr lang="en-US" altLang="en-US" sz="2400" b="1" i="1" dirty="0" smtClean="0">
                <a:solidFill>
                  <a:schemeClr val="bg1"/>
                </a:solidFill>
                <a:ea typeface="ＭＳ Ｐゴシック" panose="020B0600070205080204" pitchFamily="34" charset="-128"/>
              </a:rPr>
              <a:t>all </a:t>
            </a:r>
            <a:r>
              <a:rPr lang="en-US" altLang="en-US" sz="2400" b="1" dirty="0" smtClean="0">
                <a:solidFill>
                  <a:schemeClr val="bg1"/>
                </a:solidFill>
                <a:ea typeface="ＭＳ Ｐゴシック" panose="020B0600070205080204" pitchFamily="34" charset="-128"/>
              </a:rPr>
              <a:t>certificated and classified staff (including substitutes and part-timers) to be knowledgeable about LAUSD</a:t>
            </a:r>
            <a:r>
              <a:rPr lang="ja-JP" altLang="en-US" sz="2400" b="1" dirty="0" smtClean="0">
                <a:solidFill>
                  <a:schemeClr val="bg1"/>
                </a:solidFill>
                <a:ea typeface="ＭＳ Ｐゴシック" panose="020B0600070205080204" pitchFamily="34" charset="-128"/>
              </a:rPr>
              <a:t>’</a:t>
            </a:r>
            <a:r>
              <a:rPr lang="en-US" altLang="ja-JP" sz="2400" b="1" dirty="0" smtClean="0">
                <a:solidFill>
                  <a:schemeClr val="bg1"/>
                </a:solidFill>
                <a:ea typeface="ＭＳ Ｐゴシック" panose="020B0600070205080204" pitchFamily="34" charset="-128"/>
              </a:rPr>
              <a:t>s ethics policies and to take an active role in promoting an organizational culture that encourages ethical conduct.</a:t>
            </a:r>
          </a:p>
          <a:p>
            <a:pPr marL="0" indent="0">
              <a:buFontTx/>
              <a:buNone/>
            </a:pPr>
            <a:r>
              <a:rPr lang="en-US" altLang="ja-JP" sz="2400" dirty="0" smtClean="0">
                <a:solidFill>
                  <a:schemeClr val="bg1"/>
                </a:solidFill>
                <a:ea typeface="ＭＳ Ｐゴシック" panose="020B0600070205080204" pitchFamily="34" charset="-128"/>
              </a:rPr>
              <a:t> </a:t>
            </a:r>
          </a:p>
          <a:p>
            <a:pPr marL="0" indent="0">
              <a:buFontTx/>
              <a:buNone/>
            </a:pPr>
            <a:r>
              <a:rPr lang="en-US" altLang="ja-JP" sz="2400" b="1" dirty="0" smtClean="0">
                <a:solidFill>
                  <a:schemeClr val="bg1"/>
                </a:solidFill>
                <a:ea typeface="ＭＳ Ｐゴシック" panose="020B0600070205080204" pitchFamily="34" charset="-128"/>
              </a:rPr>
              <a:t>This bulletin provides additional information on the resources available to help district staff address ethics concerns in a proactive and transparent manner.</a:t>
            </a:r>
            <a:endParaRPr lang="en-US" altLang="en-US" sz="2400" b="1" dirty="0" smtClean="0">
              <a:solidFill>
                <a:schemeClr val="bg1"/>
              </a:solidFill>
              <a:ea typeface="ＭＳ Ｐゴシック" panose="020B0600070205080204" pitchFamily="34" charset="-128"/>
            </a:endParaRPr>
          </a:p>
        </p:txBody>
      </p:sp>
      <p:sp>
        <p:nvSpPr>
          <p:cNvPr id="921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1pPr>
            <a:lvl2pPr marL="742950" indent="-28575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2pPr>
            <a:lvl3pPr marL="11430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3pPr>
            <a:lvl4pPr marL="16002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9pPr>
          </a:lstStyle>
          <a:p>
            <a:pPr>
              <a:lnSpc>
                <a:spcPct val="100000"/>
              </a:lnSpc>
              <a:spcAft>
                <a:spcPct val="0"/>
              </a:spcAft>
              <a:buFontTx/>
              <a:buNone/>
            </a:pPr>
            <a:fld id="{579F1988-66AE-455B-8B99-28E7F6F04D81}" type="slidenum">
              <a:rPr lang="en-US" altLang="en-US" smtClean="0"/>
              <a:pPr>
                <a:lnSpc>
                  <a:spcPct val="100000"/>
                </a:lnSpc>
                <a:spcAft>
                  <a:spcPct val="0"/>
                </a:spcAft>
                <a:buFontTx/>
                <a:buNone/>
              </a:pPr>
              <a:t>41</a:t>
            </a:fld>
            <a:endParaRPr lang="en-US" altLang="en-US" smtClean="0"/>
          </a:p>
        </p:txBody>
      </p:sp>
    </p:spTree>
    <p:extLst>
      <p:ext uri="{BB962C8B-B14F-4D97-AF65-F5344CB8AC3E}">
        <p14:creationId xmlns:p14="http://schemas.microsoft.com/office/powerpoint/2010/main" val="2604959672"/>
      </p:ext>
    </p:extLst>
  </p:cSld>
  <p:clrMapOvr>
    <a:masterClrMapping/>
  </p:clrMapOvr>
  <p:transition spd="slow">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81000" y="152400"/>
            <a:ext cx="8305800" cy="838200"/>
          </a:xfrm>
        </p:spPr>
        <p:txBody>
          <a:bodyPr/>
          <a:lstStyle/>
          <a:p>
            <a:pPr algn="ctr">
              <a:defRPr/>
            </a:pPr>
            <a:r>
              <a:rPr lang="en-US" sz="2400" b="1" dirty="0">
                <a:solidFill>
                  <a:schemeClr val="bg1"/>
                </a:solidFill>
                <a:ea typeface="ＭＳ Ｐゴシック" pitchFamily="34" charset="-128"/>
              </a:rPr>
              <a:t>Synopsis of Existing Ethics Policies</a:t>
            </a:r>
          </a:p>
        </p:txBody>
      </p:sp>
      <p:sp>
        <p:nvSpPr>
          <p:cNvPr id="93187" name="Content Placeholder 2"/>
          <p:cNvSpPr>
            <a:spLocks noGrp="1"/>
          </p:cNvSpPr>
          <p:nvPr>
            <p:ph idx="1"/>
          </p:nvPr>
        </p:nvSpPr>
        <p:spPr>
          <a:xfrm>
            <a:off x="304800" y="990600"/>
            <a:ext cx="8305800" cy="5181600"/>
          </a:xfrm>
        </p:spPr>
        <p:txBody>
          <a:bodyPr/>
          <a:lstStyle/>
          <a:p>
            <a:pPr marL="0" indent="0">
              <a:buFontTx/>
              <a:buNone/>
            </a:pPr>
            <a:r>
              <a:rPr lang="en-US" altLang="en-US" sz="2000" dirty="0" smtClean="0">
                <a:solidFill>
                  <a:schemeClr val="bg1"/>
                </a:solidFill>
                <a:ea typeface="ＭＳ Ｐゴシック" panose="020B0600070205080204" pitchFamily="34" charset="-128"/>
              </a:rPr>
              <a:t>LAUSD has four Board-approved ethics policies which staff should be familiar with. A brief high-level synopsis of each policy is as follows:</a:t>
            </a:r>
          </a:p>
          <a:p>
            <a:pPr marL="0" indent="0">
              <a:buFontTx/>
              <a:buNone/>
            </a:pPr>
            <a:r>
              <a:rPr lang="en-US" altLang="en-US" sz="1400" dirty="0" smtClean="0">
                <a:solidFill>
                  <a:schemeClr val="bg1"/>
                </a:solidFill>
                <a:ea typeface="ＭＳ Ｐゴシック" panose="020B0600070205080204" pitchFamily="34" charset="-128"/>
              </a:rPr>
              <a:t>1. </a:t>
            </a:r>
            <a:r>
              <a:rPr lang="en-US" altLang="en-US" sz="2000" b="1" i="1" dirty="0" smtClean="0">
                <a:solidFill>
                  <a:schemeClr val="bg1"/>
                </a:solidFill>
                <a:ea typeface="ＭＳ Ｐゴシック" panose="020B0600070205080204" pitchFamily="34" charset="-128"/>
              </a:rPr>
              <a:t>Employee Code of Ethics </a:t>
            </a:r>
            <a:r>
              <a:rPr lang="en-US" altLang="en-US" sz="2000" dirty="0" smtClean="0">
                <a:solidFill>
                  <a:schemeClr val="bg1"/>
                </a:solidFill>
                <a:ea typeface="ＭＳ Ｐゴシック" panose="020B0600070205080204" pitchFamily="34" charset="-128"/>
              </a:rPr>
              <a:t>– addresses use of position, use of resources, gifts, etc.</a:t>
            </a:r>
          </a:p>
          <a:p>
            <a:pPr marL="0" indent="0">
              <a:buFontTx/>
              <a:buNone/>
            </a:pPr>
            <a:r>
              <a:rPr lang="en-US" altLang="en-US" sz="2000" dirty="0" smtClean="0">
                <a:solidFill>
                  <a:schemeClr val="bg1"/>
                </a:solidFill>
                <a:ea typeface="ＭＳ Ｐゴシック" panose="020B0600070205080204" pitchFamily="34" charset="-128"/>
              </a:rPr>
              <a:t>2. </a:t>
            </a:r>
            <a:r>
              <a:rPr lang="en-US" altLang="en-US" sz="2000" b="1" i="1" dirty="0" smtClean="0">
                <a:solidFill>
                  <a:schemeClr val="bg1"/>
                </a:solidFill>
                <a:ea typeface="ＭＳ Ｐゴシック" panose="020B0600070205080204" pitchFamily="34" charset="-128"/>
              </a:rPr>
              <a:t>Conflict of Interest Code</a:t>
            </a:r>
            <a:r>
              <a:rPr lang="en-US" altLang="en-US" sz="2000" i="1" dirty="0" smtClean="0">
                <a:solidFill>
                  <a:schemeClr val="bg1"/>
                </a:solidFill>
                <a:ea typeface="ＭＳ Ｐゴシック" panose="020B0600070205080204" pitchFamily="34" charset="-128"/>
              </a:rPr>
              <a:t> </a:t>
            </a:r>
            <a:r>
              <a:rPr lang="en-US" altLang="en-US" sz="2000" dirty="0" smtClean="0">
                <a:solidFill>
                  <a:schemeClr val="bg1"/>
                </a:solidFill>
                <a:ea typeface="ＭＳ Ｐゴシック" panose="020B0600070205080204" pitchFamily="34" charset="-128"/>
              </a:rPr>
              <a:t>– addresses conflicts, recusals, and mandated disclosure</a:t>
            </a:r>
          </a:p>
          <a:p>
            <a:pPr marL="0" indent="0">
              <a:buFontTx/>
              <a:buNone/>
            </a:pPr>
            <a:r>
              <a:rPr lang="en-US" altLang="en-US" sz="2000" dirty="0" smtClean="0">
                <a:solidFill>
                  <a:schemeClr val="bg1"/>
                </a:solidFill>
                <a:ea typeface="ＭＳ Ｐゴシック" panose="020B0600070205080204" pitchFamily="34" charset="-128"/>
              </a:rPr>
              <a:t>3. </a:t>
            </a:r>
            <a:r>
              <a:rPr lang="en-US" altLang="en-US" sz="2000" b="1" i="1" dirty="0" smtClean="0">
                <a:solidFill>
                  <a:schemeClr val="bg1"/>
                </a:solidFill>
                <a:ea typeface="ＭＳ Ｐゴシック" panose="020B0600070205080204" pitchFamily="34" charset="-128"/>
              </a:rPr>
              <a:t>Contractor Code of Conduct </a:t>
            </a:r>
            <a:r>
              <a:rPr lang="en-US" altLang="en-US" sz="2000" dirty="0" smtClean="0">
                <a:solidFill>
                  <a:schemeClr val="bg1"/>
                </a:solidFill>
                <a:ea typeface="ＭＳ Ｐゴシック" panose="020B0600070205080204" pitchFamily="34" charset="-128"/>
              </a:rPr>
              <a:t>– addresses limits on working with and for vendors</a:t>
            </a:r>
          </a:p>
          <a:p>
            <a:pPr marL="0" indent="0">
              <a:buFontTx/>
              <a:buNone/>
            </a:pPr>
            <a:r>
              <a:rPr lang="en-US" altLang="en-US" sz="2000" dirty="0" smtClean="0">
                <a:solidFill>
                  <a:schemeClr val="bg1"/>
                </a:solidFill>
                <a:ea typeface="ＭＳ Ｐゴシック" panose="020B0600070205080204" pitchFamily="34" charset="-128"/>
              </a:rPr>
              <a:t>4. </a:t>
            </a:r>
            <a:r>
              <a:rPr lang="en-US" altLang="en-US" sz="2000" b="1" i="1" dirty="0" smtClean="0">
                <a:solidFill>
                  <a:schemeClr val="bg1"/>
                </a:solidFill>
                <a:ea typeface="ＭＳ Ｐゴシック" panose="020B0600070205080204" pitchFamily="34" charset="-128"/>
              </a:rPr>
              <a:t>Lobbying Disclosure Code </a:t>
            </a:r>
            <a:r>
              <a:rPr lang="en-US" altLang="en-US" sz="2000" dirty="0" smtClean="0">
                <a:solidFill>
                  <a:schemeClr val="bg1"/>
                </a:solidFill>
                <a:ea typeface="ＭＳ Ｐゴシック" panose="020B0600070205080204" pitchFamily="34" charset="-128"/>
              </a:rPr>
              <a:t>– addresses limits on marketing and influence efforts</a:t>
            </a:r>
          </a:p>
          <a:p>
            <a:pPr marL="0" indent="0">
              <a:buFontTx/>
              <a:buNone/>
            </a:pPr>
            <a:r>
              <a:rPr lang="en-US" altLang="en-US" sz="2000" dirty="0" smtClean="0">
                <a:solidFill>
                  <a:schemeClr val="bg1"/>
                </a:solidFill>
                <a:ea typeface="ＭＳ Ｐゴシック" panose="020B0600070205080204" pitchFamily="34" charset="-128"/>
              </a:rPr>
              <a:t>To access the above Codes, please go to the Ethics Office website at:</a:t>
            </a:r>
          </a:p>
          <a:p>
            <a:pPr marL="0" indent="0">
              <a:buFontTx/>
              <a:buNone/>
            </a:pPr>
            <a:r>
              <a:rPr lang="en-US" altLang="en-US" dirty="0" smtClean="0">
                <a:solidFill>
                  <a:schemeClr val="bg1"/>
                </a:solidFill>
                <a:ea typeface="ＭＳ Ｐゴシック" panose="020B0600070205080204" pitchFamily="34" charset="-128"/>
                <a:hlinkClick r:id="rId2"/>
              </a:rPr>
              <a:t>http://achieve.lausd.net/Page/3048</a:t>
            </a:r>
            <a:r>
              <a:rPr lang="en-US" altLang="en-US" dirty="0" smtClean="0">
                <a:solidFill>
                  <a:schemeClr val="bg1"/>
                </a:solidFill>
                <a:ea typeface="ＭＳ Ｐゴシック" panose="020B0600070205080204" pitchFamily="34" charset="-128"/>
              </a:rPr>
              <a:t> or </a:t>
            </a:r>
            <a:r>
              <a:rPr lang="en-US" altLang="en-US" dirty="0" smtClean="0">
                <a:solidFill>
                  <a:schemeClr val="bg1"/>
                </a:solidFill>
                <a:ea typeface="ＭＳ Ｐゴシック" panose="020B0600070205080204" pitchFamily="34" charset="-128"/>
                <a:hlinkClick r:id="rId3"/>
              </a:rPr>
              <a:t>http://ethics.lausd.net/</a:t>
            </a:r>
            <a:endParaRPr lang="en-US" altLang="en-US" dirty="0" smtClean="0">
              <a:solidFill>
                <a:schemeClr val="bg1"/>
              </a:solidFill>
              <a:ea typeface="ＭＳ Ｐゴシック" panose="020B0600070205080204" pitchFamily="34" charset="-128"/>
            </a:endParaRPr>
          </a:p>
          <a:p>
            <a:pPr marL="0" indent="0">
              <a:buFontTx/>
              <a:buNone/>
            </a:pPr>
            <a:endParaRPr lang="en-US" altLang="en-US" sz="1400" dirty="0" smtClean="0">
              <a:solidFill>
                <a:srgbClr val="191919"/>
              </a:solidFill>
              <a:ea typeface="ＭＳ Ｐゴシック" panose="020B0600070205080204" pitchFamily="34" charset="-128"/>
            </a:endParaRPr>
          </a:p>
          <a:p>
            <a:pPr marL="0" indent="0">
              <a:buFontTx/>
              <a:buNone/>
            </a:pPr>
            <a:endParaRPr lang="en-US" altLang="en-US" sz="1400" dirty="0" smtClean="0">
              <a:ea typeface="ＭＳ Ｐゴシック" panose="020B0600070205080204" pitchFamily="34" charset="-128"/>
            </a:endParaRPr>
          </a:p>
        </p:txBody>
      </p:sp>
      <p:sp>
        <p:nvSpPr>
          <p:cNvPr id="9318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1pPr>
            <a:lvl2pPr marL="742950" indent="-28575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2pPr>
            <a:lvl3pPr marL="11430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3pPr>
            <a:lvl4pPr marL="16002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9pPr>
          </a:lstStyle>
          <a:p>
            <a:pPr>
              <a:lnSpc>
                <a:spcPct val="100000"/>
              </a:lnSpc>
              <a:spcAft>
                <a:spcPct val="0"/>
              </a:spcAft>
              <a:buFontTx/>
              <a:buNone/>
            </a:pPr>
            <a:fld id="{9A698AD2-5A18-4597-A220-EA186CFC37F7}" type="slidenum">
              <a:rPr lang="en-US" altLang="en-US" smtClean="0"/>
              <a:pPr>
                <a:lnSpc>
                  <a:spcPct val="100000"/>
                </a:lnSpc>
                <a:spcAft>
                  <a:spcPct val="0"/>
                </a:spcAft>
                <a:buFontTx/>
                <a:buNone/>
              </a:pPr>
              <a:t>42</a:t>
            </a:fld>
            <a:endParaRPr lang="en-US" altLang="en-US" smtClean="0"/>
          </a:p>
        </p:txBody>
      </p:sp>
    </p:spTree>
    <p:extLst>
      <p:ext uri="{BB962C8B-B14F-4D97-AF65-F5344CB8AC3E}">
        <p14:creationId xmlns:p14="http://schemas.microsoft.com/office/powerpoint/2010/main" val="2526544482"/>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381000" y="152400"/>
            <a:ext cx="8305800" cy="457200"/>
          </a:xfrm>
        </p:spPr>
        <p:txBody>
          <a:bodyPr>
            <a:normAutofit fontScale="90000"/>
          </a:bodyPr>
          <a:lstStyle/>
          <a:p>
            <a:pPr algn="ctr"/>
            <a:r>
              <a:rPr lang="en-US" altLang="en-US" sz="2400" dirty="0" smtClean="0">
                <a:ea typeface="ＭＳ Ｐゴシック" panose="020B0600070205080204" pitchFamily="34" charset="-128"/>
              </a:rPr>
              <a:t/>
            </a:r>
            <a:br>
              <a:rPr lang="en-US" altLang="en-US" sz="2400" dirty="0" smtClean="0">
                <a:ea typeface="ＭＳ Ｐゴシック" panose="020B0600070205080204" pitchFamily="34" charset="-128"/>
              </a:rPr>
            </a:br>
            <a:r>
              <a:rPr lang="en-US" altLang="en-US" sz="2000" b="1" dirty="0" smtClean="0">
                <a:solidFill>
                  <a:schemeClr val="bg1"/>
                </a:solidFill>
                <a:ea typeface="ＭＳ Ｐゴシック" panose="020B0600070205080204" pitchFamily="34" charset="-128"/>
              </a:rPr>
              <a:t>Employee Code Of Ethics Overview</a:t>
            </a:r>
            <a:r>
              <a:rPr lang="en-US" altLang="en-US" sz="2400" dirty="0" smtClean="0">
                <a:ea typeface="ＭＳ Ｐゴシック" panose="020B0600070205080204" pitchFamily="34" charset="-128"/>
              </a:rPr>
              <a:t/>
            </a:r>
            <a:br>
              <a:rPr lang="en-US" altLang="en-US" sz="2400" dirty="0" smtClean="0">
                <a:ea typeface="ＭＳ Ｐゴシック" panose="020B0600070205080204" pitchFamily="34" charset="-128"/>
              </a:rPr>
            </a:br>
            <a:endParaRPr lang="en-US" altLang="en-US" sz="2400" dirty="0" smtClean="0">
              <a:ea typeface="ＭＳ Ｐゴシック" panose="020B0600070205080204" pitchFamily="34" charset="-128"/>
            </a:endParaRPr>
          </a:p>
        </p:txBody>
      </p:sp>
      <p:sp>
        <p:nvSpPr>
          <p:cNvPr id="29699" name="Content Placeholder 2"/>
          <p:cNvSpPr>
            <a:spLocks noGrp="1"/>
          </p:cNvSpPr>
          <p:nvPr>
            <p:ph idx="1"/>
          </p:nvPr>
        </p:nvSpPr>
        <p:spPr>
          <a:xfrm>
            <a:off x="228600" y="685800"/>
            <a:ext cx="8686800" cy="5943600"/>
          </a:xfrm>
        </p:spPr>
        <p:txBody>
          <a:bodyPr/>
          <a:lstStyle/>
          <a:p>
            <a:pPr marL="0" indent="0">
              <a:buFontTx/>
              <a:buNone/>
              <a:defRPr/>
            </a:pPr>
            <a:r>
              <a:rPr lang="en-US" altLang="en-US" sz="2800" b="1" dirty="0">
                <a:solidFill>
                  <a:schemeClr val="bg1"/>
                </a:solidFill>
                <a:ea typeface="ＭＳ Ｐゴシック" pitchFamily="34" charset="-128"/>
              </a:rPr>
              <a:t>Core Principles:</a:t>
            </a:r>
            <a:endParaRPr lang="en-US" altLang="en-US" sz="1200" dirty="0">
              <a:solidFill>
                <a:schemeClr val="bg1"/>
              </a:solidFill>
              <a:ea typeface="ＭＳ Ｐゴシック" pitchFamily="34" charset="-128"/>
            </a:endParaRPr>
          </a:p>
          <a:p>
            <a:pPr marL="0" indent="0">
              <a:buFontTx/>
              <a:buNone/>
              <a:defRPr/>
            </a:pPr>
            <a:r>
              <a:rPr lang="en-US" altLang="en-US" sz="2000" dirty="0">
                <a:solidFill>
                  <a:schemeClr val="bg1"/>
                </a:solidFill>
                <a:ea typeface="ＭＳ Ｐゴシック" pitchFamily="34" charset="-128"/>
              </a:rPr>
              <a:t>To help us achieve our mission, we are committed to three core ethical principles:</a:t>
            </a:r>
          </a:p>
          <a:p>
            <a:pPr marL="457200" indent="-457200">
              <a:buFontTx/>
              <a:buAutoNum type="arabicParenR"/>
              <a:defRPr/>
            </a:pPr>
            <a:r>
              <a:rPr lang="en-US" altLang="en-US" sz="2000" i="1" u="sng" dirty="0">
                <a:solidFill>
                  <a:schemeClr val="bg1"/>
                </a:solidFill>
                <a:ea typeface="ＭＳ Ｐゴシック" pitchFamily="34" charset="-128"/>
              </a:rPr>
              <a:t>Commitment to Excellence</a:t>
            </a:r>
          </a:p>
          <a:p>
            <a:pPr marL="457200" indent="-457200">
              <a:buFontTx/>
              <a:buAutoNum type="arabicParenR"/>
              <a:defRPr/>
            </a:pPr>
            <a:r>
              <a:rPr lang="en-US" altLang="en-US" sz="2000" i="1" u="sng" dirty="0">
                <a:solidFill>
                  <a:schemeClr val="bg1"/>
                </a:solidFill>
                <a:ea typeface="ＭＳ Ｐゴシック" pitchFamily="34" charset="-128"/>
              </a:rPr>
              <a:t>District and Personal Integrity</a:t>
            </a:r>
            <a:endParaRPr lang="en-US" altLang="en-US" sz="2000" i="1" dirty="0">
              <a:solidFill>
                <a:schemeClr val="bg1"/>
              </a:solidFill>
              <a:ea typeface="ＭＳ Ｐゴシック" pitchFamily="34" charset="-128"/>
            </a:endParaRPr>
          </a:p>
          <a:p>
            <a:pPr marL="457200" indent="-457200">
              <a:buFontTx/>
              <a:buAutoNum type="arabicParenR"/>
              <a:defRPr/>
            </a:pPr>
            <a:r>
              <a:rPr lang="en-US" altLang="en-US" sz="2000" i="1" u="sng" dirty="0">
                <a:solidFill>
                  <a:schemeClr val="bg1"/>
                </a:solidFill>
                <a:ea typeface="ＭＳ Ｐゴシック" pitchFamily="34" charset="-128"/>
              </a:rPr>
              <a:t>Responsibility</a:t>
            </a:r>
          </a:p>
          <a:p>
            <a:pPr marL="0" indent="0">
              <a:buFontTx/>
              <a:buNone/>
              <a:defRPr/>
            </a:pPr>
            <a:endParaRPr lang="en-US" altLang="en-US" sz="1600" i="1" u="sng" dirty="0">
              <a:solidFill>
                <a:schemeClr val="bg1"/>
              </a:solidFill>
              <a:ea typeface="ＭＳ Ｐゴシック" pitchFamily="34" charset="-128"/>
            </a:endParaRPr>
          </a:p>
          <a:p>
            <a:pPr marL="0" indent="0">
              <a:defRPr/>
            </a:pPr>
            <a:r>
              <a:rPr lang="en-US" altLang="en-US" sz="2000" dirty="0">
                <a:solidFill>
                  <a:schemeClr val="bg1"/>
                </a:solidFill>
                <a:ea typeface="ＭＳ Ｐゴシック" pitchFamily="34" charset="-128"/>
              </a:rPr>
              <a:t>Our </a:t>
            </a:r>
            <a:r>
              <a:rPr lang="en-US" altLang="en-US" sz="2000" i="1" dirty="0">
                <a:solidFill>
                  <a:schemeClr val="bg1"/>
                </a:solidFill>
                <a:ea typeface="ＭＳ Ｐゴシック" pitchFamily="34" charset="-128"/>
              </a:rPr>
              <a:t>Code of Ethics </a:t>
            </a:r>
            <a:r>
              <a:rPr lang="en-US" altLang="en-US" sz="2000" dirty="0">
                <a:solidFill>
                  <a:schemeClr val="bg1"/>
                </a:solidFill>
                <a:ea typeface="ＭＳ Ｐゴシック" pitchFamily="34" charset="-128"/>
              </a:rPr>
              <a:t>helps develop trust by describing what the public can expect from us, and what we can expect from each other and our District. It plays a central role in our District’s commitment to help District personnel achieve the highest ethical standards in their professional activities and relationships. </a:t>
            </a:r>
          </a:p>
          <a:p>
            <a:pPr marL="0" indent="0">
              <a:defRPr/>
            </a:pPr>
            <a:r>
              <a:rPr lang="en-US" altLang="en-US" sz="2000" dirty="0">
                <a:solidFill>
                  <a:schemeClr val="bg1"/>
                </a:solidFill>
                <a:ea typeface="ＭＳ Ｐゴシック" pitchFamily="34" charset="-128"/>
              </a:rPr>
              <a:t>Our goal is to create a culture that fosters trust, commitment to excellence and responsibility, personal and institutional integrity, and avoids conflicts of interest and appearances of impropriety.</a:t>
            </a:r>
          </a:p>
        </p:txBody>
      </p:sp>
      <p:sp>
        <p:nvSpPr>
          <p:cNvPr id="9421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1pPr>
            <a:lvl2pPr marL="742950" indent="-28575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2pPr>
            <a:lvl3pPr marL="11430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3pPr>
            <a:lvl4pPr marL="16002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9pPr>
          </a:lstStyle>
          <a:p>
            <a:pPr>
              <a:lnSpc>
                <a:spcPct val="100000"/>
              </a:lnSpc>
              <a:spcAft>
                <a:spcPct val="0"/>
              </a:spcAft>
              <a:buFontTx/>
              <a:buNone/>
            </a:pPr>
            <a:fld id="{3177DB2A-C369-40C5-94DD-7600B94019E1}" type="slidenum">
              <a:rPr lang="en-US" altLang="en-US" smtClean="0"/>
              <a:pPr>
                <a:lnSpc>
                  <a:spcPct val="100000"/>
                </a:lnSpc>
                <a:spcAft>
                  <a:spcPct val="0"/>
                </a:spcAft>
                <a:buFontTx/>
                <a:buNone/>
              </a:pPr>
              <a:t>43</a:t>
            </a:fld>
            <a:endParaRPr lang="en-US" altLang="en-US" smtClean="0"/>
          </a:p>
        </p:txBody>
      </p:sp>
    </p:spTree>
    <p:extLst>
      <p:ext uri="{BB962C8B-B14F-4D97-AF65-F5344CB8AC3E}">
        <p14:creationId xmlns:p14="http://schemas.microsoft.com/office/powerpoint/2010/main" val="2299578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6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381000" y="152400"/>
            <a:ext cx="8305800" cy="533400"/>
          </a:xfrm>
        </p:spPr>
        <p:txBody>
          <a:bodyPr>
            <a:normAutofit fontScale="90000"/>
          </a:bodyPr>
          <a:lstStyle/>
          <a:p>
            <a:pPr algn="ctr">
              <a:defRPr/>
            </a:pPr>
            <a:r>
              <a:rPr lang="en-US" b="1" dirty="0">
                <a:solidFill>
                  <a:schemeClr val="bg1"/>
                </a:solidFill>
                <a:ea typeface="ＭＳ Ｐゴシック" pitchFamily="34" charset="-128"/>
              </a:rPr>
              <a:t>Employee Code of Conduct continued…</a:t>
            </a:r>
          </a:p>
        </p:txBody>
      </p:sp>
      <p:sp>
        <p:nvSpPr>
          <p:cNvPr id="30723" name="Content Placeholder 2"/>
          <p:cNvSpPr>
            <a:spLocks noGrp="1"/>
          </p:cNvSpPr>
          <p:nvPr>
            <p:ph idx="1"/>
          </p:nvPr>
        </p:nvSpPr>
        <p:spPr>
          <a:xfrm>
            <a:off x="304800" y="914400"/>
            <a:ext cx="8458200" cy="5562600"/>
          </a:xfrm>
        </p:spPr>
        <p:txBody>
          <a:bodyPr/>
          <a:lstStyle/>
          <a:p>
            <a:pPr marL="0" indent="0">
              <a:buFontTx/>
              <a:buNone/>
            </a:pPr>
            <a:r>
              <a:rPr lang="en-US" altLang="en-US" sz="2400" b="1" dirty="0" smtClean="0">
                <a:solidFill>
                  <a:schemeClr val="bg1"/>
                </a:solidFill>
                <a:ea typeface="ＭＳ Ｐゴシック" panose="020B0600070205080204" pitchFamily="34" charset="-128"/>
              </a:rPr>
              <a:t>Each District employee has the responsibility:</a:t>
            </a:r>
          </a:p>
          <a:p>
            <a:pPr marL="0" indent="0">
              <a:buFontTx/>
              <a:buNone/>
            </a:pPr>
            <a:endParaRPr lang="en-US" altLang="en-US" sz="1600" b="1" dirty="0" smtClean="0">
              <a:solidFill>
                <a:srgbClr val="191919"/>
              </a:solidFill>
              <a:ea typeface="ＭＳ Ｐゴシック" panose="020B0600070205080204" pitchFamily="34" charset="-128"/>
            </a:endParaRPr>
          </a:p>
          <a:p>
            <a:pPr marL="0" indent="0">
              <a:buFont typeface="Verdana" panose="020B0604030504040204" pitchFamily="34" charset="0"/>
              <a:buAutoNum type="arabicPeriod"/>
            </a:pPr>
            <a:r>
              <a:rPr lang="en-US" altLang="en-US" sz="2000" b="1" dirty="0" smtClean="0">
                <a:solidFill>
                  <a:schemeClr val="bg1"/>
                </a:solidFill>
                <a:ea typeface="ＭＳ Ｐゴシック" panose="020B0600070205080204" pitchFamily="34" charset="-128"/>
              </a:rPr>
              <a:t>To</a:t>
            </a:r>
            <a:r>
              <a:rPr lang="en-US" altLang="en-US" sz="2000" b="1" dirty="0" smtClean="0">
                <a:solidFill>
                  <a:srgbClr val="191919"/>
                </a:solidFill>
                <a:ea typeface="ＭＳ Ｐゴシック" panose="020B0600070205080204" pitchFamily="34" charset="-128"/>
              </a:rPr>
              <a:t> </a:t>
            </a:r>
            <a:r>
              <a:rPr lang="en-US" altLang="en-US" sz="2000" b="1" dirty="0" smtClean="0">
                <a:solidFill>
                  <a:srgbClr val="FF0000"/>
                </a:solidFill>
                <a:ea typeface="ＭＳ Ｐゴシック" panose="020B0600070205080204" pitchFamily="34" charset="-128"/>
              </a:rPr>
              <a:t>set a good example </a:t>
            </a:r>
            <a:r>
              <a:rPr lang="en-US" altLang="en-US" sz="2000" b="1" dirty="0" smtClean="0">
                <a:solidFill>
                  <a:schemeClr val="bg1"/>
                </a:solidFill>
                <a:ea typeface="ＭＳ Ｐゴシック" panose="020B0600070205080204" pitchFamily="34" charset="-128"/>
              </a:rPr>
              <a:t>of ethical conduct in his or her LAUSD work.</a:t>
            </a:r>
          </a:p>
          <a:p>
            <a:pPr marL="0" indent="0">
              <a:buFont typeface="Verdana" panose="020B0604030504040204" pitchFamily="34" charset="0"/>
              <a:buAutoNum type="arabicPeriod"/>
            </a:pPr>
            <a:r>
              <a:rPr lang="en-US" altLang="en-US" sz="2000" b="1" dirty="0" smtClean="0">
                <a:solidFill>
                  <a:schemeClr val="bg1"/>
                </a:solidFill>
                <a:ea typeface="ＭＳ Ｐゴシック" panose="020B0600070205080204" pitchFamily="34" charset="-128"/>
              </a:rPr>
              <a:t>To</a:t>
            </a:r>
            <a:r>
              <a:rPr lang="en-US" altLang="en-US" sz="2000" b="1" dirty="0" smtClean="0">
                <a:solidFill>
                  <a:srgbClr val="191919"/>
                </a:solidFill>
                <a:ea typeface="ＭＳ Ｐゴシック" panose="020B0600070205080204" pitchFamily="34" charset="-128"/>
              </a:rPr>
              <a:t> </a:t>
            </a:r>
            <a:r>
              <a:rPr lang="en-US" altLang="en-US" sz="2000" b="1" dirty="0" smtClean="0">
                <a:solidFill>
                  <a:srgbClr val="FF0000"/>
                </a:solidFill>
                <a:ea typeface="ＭＳ Ｐゴシック" panose="020B0600070205080204" pitchFamily="34" charset="-128"/>
              </a:rPr>
              <a:t>be familiar </a:t>
            </a:r>
            <a:r>
              <a:rPr lang="en-US" altLang="en-US" sz="2000" b="1" dirty="0" smtClean="0">
                <a:solidFill>
                  <a:schemeClr val="bg1"/>
                </a:solidFill>
                <a:ea typeface="ＭＳ Ｐゴシック" panose="020B0600070205080204" pitchFamily="34" charset="-128"/>
              </a:rPr>
              <a:t>with LAUSD’s ethics policies and to participate in annual training activities such as the “ethics booster.”</a:t>
            </a:r>
          </a:p>
          <a:p>
            <a:pPr marL="0" indent="0">
              <a:buFont typeface="Verdana" panose="020B0604030504040204" pitchFamily="34" charset="0"/>
              <a:buAutoNum type="arabicPeriod"/>
            </a:pPr>
            <a:r>
              <a:rPr lang="en-US" altLang="en-US" sz="2000" b="1" dirty="0" smtClean="0">
                <a:solidFill>
                  <a:schemeClr val="bg1"/>
                </a:solidFill>
                <a:ea typeface="ＭＳ Ｐゴシック" panose="020B0600070205080204" pitchFamily="34" charset="-128"/>
              </a:rPr>
              <a:t>To</a:t>
            </a:r>
            <a:r>
              <a:rPr lang="en-US" altLang="en-US" sz="2000" b="1" dirty="0" smtClean="0">
                <a:solidFill>
                  <a:srgbClr val="191919"/>
                </a:solidFill>
                <a:ea typeface="ＭＳ Ｐゴシック" panose="020B0600070205080204" pitchFamily="34" charset="-128"/>
              </a:rPr>
              <a:t> </a:t>
            </a:r>
            <a:r>
              <a:rPr lang="en-US" altLang="en-US" sz="2000" b="1" dirty="0" smtClean="0">
                <a:solidFill>
                  <a:srgbClr val="FF0000"/>
                </a:solidFill>
                <a:ea typeface="ＭＳ Ｐゴシック" panose="020B0600070205080204" pitchFamily="34" charset="-128"/>
              </a:rPr>
              <a:t>contribute to proactive and transparent </a:t>
            </a:r>
            <a:r>
              <a:rPr lang="en-US" altLang="en-US" sz="2000" b="1" dirty="0" smtClean="0">
                <a:solidFill>
                  <a:schemeClr val="bg1"/>
                </a:solidFill>
                <a:ea typeface="ＭＳ Ｐゴシック" panose="020B0600070205080204" pitchFamily="34" charset="-128"/>
              </a:rPr>
              <a:t>management of potential ethics concerns by raising matters in a respectful and constructive manner.</a:t>
            </a:r>
          </a:p>
          <a:p>
            <a:pPr marL="0" indent="0">
              <a:buFont typeface="Verdana" panose="020B0604030504040204" pitchFamily="34" charset="0"/>
              <a:buAutoNum type="arabicPeriod"/>
            </a:pPr>
            <a:r>
              <a:rPr lang="en-US" altLang="en-US" sz="2000" b="1" dirty="0" smtClean="0">
                <a:solidFill>
                  <a:schemeClr val="bg1"/>
                </a:solidFill>
                <a:ea typeface="ＭＳ Ｐゴシック" panose="020B0600070205080204" pitchFamily="34" charset="-128"/>
              </a:rPr>
              <a:t>To</a:t>
            </a:r>
            <a:r>
              <a:rPr lang="en-US" altLang="en-US" sz="2000" b="1" dirty="0" smtClean="0">
                <a:solidFill>
                  <a:srgbClr val="191919"/>
                </a:solidFill>
                <a:ea typeface="ＭＳ Ｐゴシック" panose="020B0600070205080204" pitchFamily="34" charset="-128"/>
              </a:rPr>
              <a:t> </a:t>
            </a:r>
            <a:r>
              <a:rPr lang="en-US" altLang="en-US" sz="2000" b="1" dirty="0" smtClean="0">
                <a:solidFill>
                  <a:srgbClr val="FF0000"/>
                </a:solidFill>
                <a:ea typeface="ＭＳ Ｐゴシック" panose="020B0600070205080204" pitchFamily="34" charset="-128"/>
              </a:rPr>
              <a:t>seek guidance </a:t>
            </a:r>
            <a:r>
              <a:rPr lang="en-US" altLang="en-US" sz="2000" b="1" dirty="0" smtClean="0">
                <a:solidFill>
                  <a:schemeClr val="bg1"/>
                </a:solidFill>
                <a:ea typeface="ＭＳ Ｐゴシック" panose="020B0600070205080204" pitchFamily="34" charset="-128"/>
              </a:rPr>
              <a:t>from a supervisor or other trustworthy source, if you are unsure of the most ethical and responsible course of action. </a:t>
            </a:r>
          </a:p>
          <a:p>
            <a:pPr marL="0" indent="0">
              <a:buFont typeface="Verdana" panose="020B0604030504040204" pitchFamily="34" charset="0"/>
              <a:buAutoNum type="arabicPeriod"/>
            </a:pPr>
            <a:r>
              <a:rPr lang="en-US" altLang="en-US" sz="2000" b="1" dirty="0" smtClean="0">
                <a:solidFill>
                  <a:schemeClr val="bg1"/>
                </a:solidFill>
                <a:ea typeface="ＭＳ Ｐゴシック" panose="020B0600070205080204" pitchFamily="34" charset="-128"/>
              </a:rPr>
              <a:t>To know that you are not just a role model to your peers, but equally important to the students of the LAUSD</a:t>
            </a:r>
            <a:r>
              <a:rPr lang="en-US" altLang="en-US" sz="2000" dirty="0" smtClean="0">
                <a:solidFill>
                  <a:schemeClr val="bg1"/>
                </a:solidFill>
                <a:ea typeface="ＭＳ Ｐゴシック" panose="020B0600070205080204" pitchFamily="34" charset="-128"/>
              </a:rPr>
              <a:t>.</a:t>
            </a:r>
          </a:p>
        </p:txBody>
      </p:sp>
      <p:sp>
        <p:nvSpPr>
          <p:cNvPr id="9626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1pPr>
            <a:lvl2pPr marL="742950" indent="-28575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2pPr>
            <a:lvl3pPr marL="11430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3pPr>
            <a:lvl4pPr marL="16002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9pPr>
          </a:lstStyle>
          <a:p>
            <a:pPr>
              <a:lnSpc>
                <a:spcPct val="100000"/>
              </a:lnSpc>
              <a:spcAft>
                <a:spcPct val="0"/>
              </a:spcAft>
              <a:buFontTx/>
              <a:buNone/>
            </a:pPr>
            <a:fld id="{5E69AEE6-81A9-4FBC-9F84-F7FA2D6B4B40}" type="slidenum">
              <a:rPr lang="en-US" altLang="en-US" smtClean="0"/>
              <a:pPr>
                <a:lnSpc>
                  <a:spcPct val="100000"/>
                </a:lnSpc>
                <a:spcAft>
                  <a:spcPct val="0"/>
                </a:spcAft>
                <a:buFontTx/>
                <a:buNone/>
              </a:pPr>
              <a:t>44</a:t>
            </a:fld>
            <a:endParaRPr lang="en-US" altLang="en-US" smtClean="0"/>
          </a:p>
        </p:txBody>
      </p:sp>
    </p:spTree>
    <p:extLst>
      <p:ext uri="{BB962C8B-B14F-4D97-AF65-F5344CB8AC3E}">
        <p14:creationId xmlns:p14="http://schemas.microsoft.com/office/powerpoint/2010/main" val="21473740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barn(inVertical)">
                                      <p:cBhvr>
                                        <p:cTn id="7" dur="500"/>
                                        <p:tgtEl>
                                          <p:spTgt spid="307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723">
                                            <p:txEl>
                                              <p:pRg st="2" end="2"/>
                                            </p:txEl>
                                          </p:spTgt>
                                        </p:tgtEl>
                                        <p:attrNameLst>
                                          <p:attrName>style.visibility</p:attrName>
                                        </p:attrNameLst>
                                      </p:cBhvr>
                                      <p:to>
                                        <p:strVal val="visible"/>
                                      </p:to>
                                    </p:set>
                                    <p:animEffect transition="in" filter="barn(inVertical)">
                                      <p:cBhvr>
                                        <p:cTn id="12" dur="500"/>
                                        <p:tgtEl>
                                          <p:spTgt spid="3072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723">
                                            <p:txEl>
                                              <p:pRg st="3" end="3"/>
                                            </p:txEl>
                                          </p:spTgt>
                                        </p:tgtEl>
                                        <p:attrNameLst>
                                          <p:attrName>style.visibility</p:attrName>
                                        </p:attrNameLst>
                                      </p:cBhvr>
                                      <p:to>
                                        <p:strVal val="visible"/>
                                      </p:to>
                                    </p:set>
                                    <p:animEffect transition="in" filter="barn(inVertical)">
                                      <p:cBhvr>
                                        <p:cTn id="17" dur="500"/>
                                        <p:tgtEl>
                                          <p:spTgt spid="3072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0723">
                                            <p:txEl>
                                              <p:pRg st="4" end="4"/>
                                            </p:txEl>
                                          </p:spTgt>
                                        </p:tgtEl>
                                        <p:attrNameLst>
                                          <p:attrName>style.visibility</p:attrName>
                                        </p:attrNameLst>
                                      </p:cBhvr>
                                      <p:to>
                                        <p:strVal val="visible"/>
                                      </p:to>
                                    </p:set>
                                    <p:animEffect transition="in" filter="barn(inVertical)">
                                      <p:cBhvr>
                                        <p:cTn id="22" dur="500"/>
                                        <p:tgtEl>
                                          <p:spTgt spid="3072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723">
                                            <p:txEl>
                                              <p:pRg st="5" end="5"/>
                                            </p:txEl>
                                          </p:spTgt>
                                        </p:tgtEl>
                                        <p:attrNameLst>
                                          <p:attrName>style.visibility</p:attrName>
                                        </p:attrNameLst>
                                      </p:cBhvr>
                                      <p:to>
                                        <p:strVal val="visible"/>
                                      </p:to>
                                    </p:set>
                                    <p:animEffect transition="in" filter="barn(inVertical)">
                                      <p:cBhvr>
                                        <p:cTn id="27" dur="500"/>
                                        <p:tgtEl>
                                          <p:spTgt spid="3072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0723">
                                            <p:txEl>
                                              <p:pRg st="6" end="6"/>
                                            </p:txEl>
                                          </p:spTgt>
                                        </p:tgtEl>
                                        <p:attrNameLst>
                                          <p:attrName>style.visibility</p:attrName>
                                        </p:attrNameLst>
                                      </p:cBhvr>
                                      <p:to>
                                        <p:strVal val="visible"/>
                                      </p:to>
                                    </p:set>
                                    <p:animEffect transition="in" filter="barn(inVertical)">
                                      <p:cBhvr>
                                        <p:cTn id="32" dur="500"/>
                                        <p:tgtEl>
                                          <p:spTgt spid="307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381000" y="457200"/>
            <a:ext cx="8305800" cy="838200"/>
          </a:xfrm>
        </p:spPr>
        <p:txBody>
          <a:bodyPr>
            <a:normAutofit fontScale="90000"/>
          </a:bodyPr>
          <a:lstStyle/>
          <a:p>
            <a:pPr algn="ctr"/>
            <a:r>
              <a:rPr lang="en-US" altLang="en-US" b="1" dirty="0" smtClean="0">
                <a:solidFill>
                  <a:srgbClr val="FF0000"/>
                </a:solidFill>
                <a:ea typeface="ＭＳ Ｐゴシック" panose="020B0600070205080204" pitchFamily="34" charset="-128"/>
              </a:rPr>
              <a:t>BUL-1205.3</a:t>
            </a:r>
            <a:br>
              <a:rPr lang="en-US" altLang="en-US" b="1" dirty="0" smtClean="0">
                <a:solidFill>
                  <a:srgbClr val="FF0000"/>
                </a:solidFill>
                <a:ea typeface="ＭＳ Ｐゴシック" panose="020B0600070205080204" pitchFamily="34" charset="-128"/>
              </a:rPr>
            </a:br>
            <a:r>
              <a:rPr lang="en-US" altLang="en-US" sz="2400" b="1" dirty="0" smtClean="0">
                <a:solidFill>
                  <a:srgbClr val="FF0000"/>
                </a:solidFill>
                <a:ea typeface="ＭＳ Ｐゴシック" panose="020B0600070205080204" pitchFamily="34" charset="-128"/>
              </a:rPr>
              <a:t>Family and Medical Leave Act &amp;</a:t>
            </a:r>
            <a:br>
              <a:rPr lang="en-US" altLang="en-US" sz="2400" b="1" dirty="0" smtClean="0">
                <a:solidFill>
                  <a:srgbClr val="FF0000"/>
                </a:solidFill>
                <a:ea typeface="ＭＳ Ｐゴシック" panose="020B0600070205080204" pitchFamily="34" charset="-128"/>
              </a:rPr>
            </a:br>
            <a:r>
              <a:rPr lang="en-US" altLang="en-US" sz="2400" b="1" dirty="0" smtClean="0">
                <a:solidFill>
                  <a:srgbClr val="FF0000"/>
                </a:solidFill>
                <a:ea typeface="ＭＳ Ｐゴシック" panose="020B0600070205080204" pitchFamily="34" charset="-128"/>
              </a:rPr>
              <a:t>California Family Rights Act Policy</a:t>
            </a:r>
            <a:endParaRPr lang="en-US" altLang="en-US" sz="2400" dirty="0" smtClean="0">
              <a:solidFill>
                <a:srgbClr val="FF0000"/>
              </a:solidFill>
              <a:ea typeface="ＭＳ Ｐゴシック" panose="020B0600070205080204" pitchFamily="34" charset="-128"/>
            </a:endParaRPr>
          </a:p>
        </p:txBody>
      </p:sp>
      <p:sp>
        <p:nvSpPr>
          <p:cNvPr id="3" name="Content Placeholder 2"/>
          <p:cNvSpPr>
            <a:spLocks noGrp="1"/>
          </p:cNvSpPr>
          <p:nvPr>
            <p:ph idx="1"/>
          </p:nvPr>
        </p:nvSpPr>
        <p:spPr>
          <a:xfrm>
            <a:off x="304800" y="1447800"/>
            <a:ext cx="5105400" cy="5410200"/>
          </a:xfrm>
        </p:spPr>
        <p:txBody>
          <a:bodyPr/>
          <a:lstStyle/>
          <a:p>
            <a:pPr>
              <a:defRPr/>
            </a:pPr>
            <a:endParaRPr lang="en-US" dirty="0">
              <a:solidFill>
                <a:srgbClr val="002060"/>
              </a:solidFill>
            </a:endParaRPr>
          </a:p>
          <a:p>
            <a:pPr marL="0" indent="0">
              <a:buFontTx/>
              <a:buNone/>
              <a:defRPr/>
            </a:pPr>
            <a:r>
              <a:rPr lang="en-US" sz="3600" b="1" dirty="0">
                <a:solidFill>
                  <a:schemeClr val="bg1"/>
                </a:solidFill>
              </a:rPr>
              <a:t>PURPOSE: </a:t>
            </a:r>
          </a:p>
          <a:p>
            <a:pPr>
              <a:defRPr/>
            </a:pPr>
            <a:r>
              <a:rPr lang="en-US" sz="2800" dirty="0" smtClean="0">
                <a:solidFill>
                  <a:schemeClr val="bg1"/>
                </a:solidFill>
              </a:rPr>
              <a:t>The </a:t>
            </a:r>
            <a:r>
              <a:rPr lang="en-US" sz="2800" dirty="0">
                <a:solidFill>
                  <a:schemeClr val="bg1"/>
                </a:solidFill>
              </a:rPr>
              <a:t>purpose of this bulletin is to outline administrative procedures for responding to employee requests for FMLA/CFRA leave and to inform employees of their rights and responsibilities for taking FMLA/CFRA leave. </a:t>
            </a:r>
            <a:r>
              <a:rPr lang="en-US" sz="2800" dirty="0">
                <a:solidFill>
                  <a:srgbClr val="002060"/>
                </a:solidFill>
              </a:rPr>
              <a:t>	</a:t>
            </a:r>
          </a:p>
          <a:p>
            <a:pPr>
              <a:defRPr/>
            </a:pPr>
            <a:endParaRPr lang="en-US" dirty="0"/>
          </a:p>
          <a:p>
            <a:pPr>
              <a:defRPr/>
            </a:pPr>
            <a:endParaRPr lang="en-US" dirty="0"/>
          </a:p>
        </p:txBody>
      </p:sp>
      <p:sp>
        <p:nvSpPr>
          <p:cNvPr id="9830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1pPr>
            <a:lvl2pPr marL="742950" indent="-28575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2pPr>
            <a:lvl3pPr marL="11430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3pPr>
            <a:lvl4pPr marL="16002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9pPr>
          </a:lstStyle>
          <a:p>
            <a:pPr>
              <a:lnSpc>
                <a:spcPct val="100000"/>
              </a:lnSpc>
              <a:spcAft>
                <a:spcPct val="0"/>
              </a:spcAft>
              <a:buFontTx/>
              <a:buNone/>
            </a:pPr>
            <a:fld id="{97C8CCDC-03F9-4DE0-9287-7F4EC5D613AE}" type="slidenum">
              <a:rPr lang="en-US" altLang="en-US" smtClean="0"/>
              <a:pPr>
                <a:lnSpc>
                  <a:spcPct val="100000"/>
                </a:lnSpc>
                <a:spcAft>
                  <a:spcPct val="0"/>
                </a:spcAft>
                <a:buFontTx/>
                <a:buNone/>
              </a:pPr>
              <a:t>45</a:t>
            </a:fld>
            <a:endParaRPr lang="en-US" altLang="en-US" smtClean="0"/>
          </a:p>
        </p:txBody>
      </p:sp>
      <p:pic>
        <p:nvPicPr>
          <p:cNvPr id="9830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8050" y="2133600"/>
            <a:ext cx="326571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019561"/>
      </p:ext>
    </p:extLst>
  </p:cSld>
  <p:clrMapOvr>
    <a:masterClrMapping/>
  </p:clrMapOvr>
  <p:transition spd="slow">
    <p:randomBar dir="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228600" y="381000"/>
            <a:ext cx="8763000" cy="1219200"/>
          </a:xfrm>
        </p:spPr>
        <p:txBody>
          <a:bodyPr>
            <a:normAutofit fontScale="90000"/>
          </a:bodyPr>
          <a:lstStyle/>
          <a:p>
            <a:pPr algn="ctr">
              <a:defRPr/>
            </a:pPr>
            <a:r>
              <a:rPr lang="en-US" altLang="en-US" dirty="0">
                <a:ea typeface="ＭＳ Ｐゴシック" pitchFamily="34" charset="-128"/>
              </a:rPr>
              <a:t/>
            </a:r>
            <a:br>
              <a:rPr lang="en-US" altLang="en-US" dirty="0">
                <a:ea typeface="ＭＳ Ｐゴシック" pitchFamily="34" charset="-128"/>
              </a:rPr>
            </a:br>
            <a:r>
              <a:rPr lang="en-US" altLang="en-US" b="1" dirty="0">
                <a:solidFill>
                  <a:schemeClr val="bg1"/>
                </a:solidFill>
                <a:ea typeface="ＭＳ Ｐゴシック" pitchFamily="34" charset="-128"/>
              </a:rPr>
              <a:t>SECTION II </a:t>
            </a:r>
            <a:r>
              <a:rPr lang="en-US" altLang="en-US" dirty="0">
                <a:solidFill>
                  <a:schemeClr val="bg1"/>
                </a:solidFill>
                <a:ea typeface="ＭＳ Ｐゴシック" pitchFamily="34" charset="-128"/>
              </a:rPr>
              <a:t/>
            </a:r>
            <a:br>
              <a:rPr lang="en-US" altLang="en-US" dirty="0">
                <a:solidFill>
                  <a:schemeClr val="bg1"/>
                </a:solidFill>
                <a:ea typeface="ＭＳ Ｐゴシック" pitchFamily="34" charset="-128"/>
              </a:rPr>
            </a:br>
            <a:r>
              <a:rPr lang="en-US" altLang="en-US" sz="2000" b="1" dirty="0">
                <a:solidFill>
                  <a:schemeClr val="bg1"/>
                </a:solidFill>
                <a:ea typeface="ＭＳ Ｐゴシック" pitchFamily="34" charset="-128"/>
              </a:rPr>
              <a:t>BUL-1205.3</a:t>
            </a:r>
            <a:br>
              <a:rPr lang="en-US" altLang="en-US" sz="2000" b="1" dirty="0">
                <a:solidFill>
                  <a:schemeClr val="bg1"/>
                </a:solidFill>
                <a:ea typeface="ＭＳ Ｐゴシック" pitchFamily="34" charset="-128"/>
              </a:rPr>
            </a:br>
            <a:r>
              <a:rPr lang="en-US" altLang="en-US" sz="2000" b="1" dirty="0">
                <a:solidFill>
                  <a:schemeClr val="bg1"/>
                </a:solidFill>
                <a:ea typeface="ＭＳ Ｐゴシック" pitchFamily="34" charset="-128"/>
              </a:rPr>
              <a:t>Family and Medical Leave Act &amp;</a:t>
            </a:r>
            <a:br>
              <a:rPr lang="en-US" altLang="en-US" sz="2000" b="1" dirty="0">
                <a:solidFill>
                  <a:schemeClr val="bg1"/>
                </a:solidFill>
                <a:ea typeface="ＭＳ Ｐゴシック" pitchFamily="34" charset="-128"/>
              </a:rPr>
            </a:br>
            <a:r>
              <a:rPr lang="en-US" altLang="en-US" sz="2000" b="1" dirty="0">
                <a:solidFill>
                  <a:schemeClr val="bg1"/>
                </a:solidFill>
                <a:ea typeface="ＭＳ Ｐゴシック" pitchFamily="34" charset="-128"/>
              </a:rPr>
              <a:t>California Family Rights Act Policy 	</a:t>
            </a:r>
            <a:r>
              <a:rPr lang="en-US" altLang="en-US" dirty="0">
                <a:solidFill>
                  <a:schemeClr val="bg1"/>
                </a:solidFill>
                <a:ea typeface="ＭＳ Ｐゴシック" pitchFamily="34" charset="-128"/>
              </a:rPr>
              <a:t/>
            </a:r>
            <a:br>
              <a:rPr lang="en-US" altLang="en-US" dirty="0">
                <a:solidFill>
                  <a:schemeClr val="bg1"/>
                </a:solidFill>
                <a:ea typeface="ＭＳ Ｐゴシック" pitchFamily="34" charset="-128"/>
              </a:rPr>
            </a:br>
            <a:r>
              <a:rPr lang="en-US" altLang="en-US" dirty="0">
                <a:ea typeface="ＭＳ Ｐゴシック" pitchFamily="34" charset="-128"/>
              </a:rPr>
              <a:t>	</a:t>
            </a:r>
            <a:br>
              <a:rPr lang="en-US" altLang="en-US" dirty="0">
                <a:ea typeface="ＭＳ Ｐゴシック" pitchFamily="34" charset="-128"/>
              </a:rPr>
            </a:br>
            <a:endParaRPr lang="en-US" altLang="en-US" dirty="0">
              <a:ea typeface="ＭＳ Ｐゴシック" pitchFamily="34" charset="-128"/>
            </a:endParaRPr>
          </a:p>
        </p:txBody>
      </p:sp>
      <p:sp>
        <p:nvSpPr>
          <p:cNvPr id="47107" name="Content Placeholder 2"/>
          <p:cNvSpPr>
            <a:spLocks noGrp="1"/>
          </p:cNvSpPr>
          <p:nvPr>
            <p:ph idx="1"/>
          </p:nvPr>
        </p:nvSpPr>
        <p:spPr>
          <a:xfrm>
            <a:off x="228600" y="838200"/>
            <a:ext cx="8763000" cy="5867400"/>
          </a:xfrm>
          <a:extLst/>
        </p:spPr>
        <p:txBody>
          <a:bodyPr/>
          <a:lstStyle/>
          <a:p>
            <a:pPr marL="0" indent="0">
              <a:buFontTx/>
              <a:buNone/>
              <a:defRPr/>
            </a:pPr>
            <a:endParaRPr lang="en-US" dirty="0"/>
          </a:p>
          <a:p>
            <a:pPr marL="0" indent="0">
              <a:buFontTx/>
              <a:buNone/>
              <a:defRPr/>
            </a:pPr>
            <a:r>
              <a:rPr lang="en-US" sz="2000" b="1" dirty="0">
                <a:solidFill>
                  <a:schemeClr val="bg1"/>
                </a:solidFill>
              </a:rPr>
              <a:t>POLICY:</a:t>
            </a:r>
            <a:endParaRPr lang="en-US" dirty="0">
              <a:solidFill>
                <a:schemeClr val="bg1"/>
              </a:solidFill>
            </a:endParaRPr>
          </a:p>
          <a:p>
            <a:pPr>
              <a:defRPr/>
            </a:pPr>
            <a:r>
              <a:rPr lang="en-US" sz="2000" dirty="0">
                <a:solidFill>
                  <a:schemeClr val="bg1"/>
                </a:solidFill>
              </a:rPr>
              <a:t> </a:t>
            </a:r>
            <a:r>
              <a:rPr lang="en-US" sz="2000" b="1" dirty="0">
                <a:solidFill>
                  <a:schemeClr val="bg1"/>
                </a:solidFill>
              </a:rPr>
              <a:t>The District is committed to continued compliance with the federal Family and Medical Leave Act (FMLA) and the California Family Rights Act (CFRA). </a:t>
            </a:r>
            <a:r>
              <a:rPr lang="en-US" b="1" dirty="0">
                <a:solidFill>
                  <a:schemeClr val="bg1"/>
                </a:solidFill>
              </a:rPr>
              <a:t>FMLA and CFRA require that employers provide to an eligible employee a maximum of twelve (12) work weeks of protected leave per FMLA year for the employee’s own serious health condition; the serious health condition of a covered family member; to bond with the employee’s child after the child’s birth; placement with the employee of a child through adoption or foster care; or military exigency leave for a covered service member. </a:t>
            </a:r>
          </a:p>
          <a:p>
            <a:pPr>
              <a:defRPr/>
            </a:pPr>
            <a:endParaRPr lang="en-US" b="1" u="sng" dirty="0">
              <a:solidFill>
                <a:schemeClr val="bg1"/>
              </a:solidFill>
              <a:effectLst>
                <a:outerShdw blurRad="38100" dist="38100" dir="2700000" algn="tl">
                  <a:srgbClr val="000000">
                    <a:alpha val="43137"/>
                  </a:srgbClr>
                </a:outerShdw>
              </a:effectLst>
              <a:highlight>
                <a:srgbClr val="FFFF00"/>
              </a:highlight>
            </a:endParaRPr>
          </a:p>
          <a:p>
            <a:pPr>
              <a:defRPr/>
            </a:pPr>
            <a:r>
              <a:rPr lang="en-US" sz="2000" dirty="0" smtClean="0">
                <a:solidFill>
                  <a:schemeClr val="bg1"/>
                </a:solidFill>
                <a:effectLst>
                  <a:outerShdw blurRad="38100" dist="38100" dir="2700000" algn="tl">
                    <a:srgbClr val="000000">
                      <a:alpha val="43137"/>
                    </a:srgbClr>
                  </a:outerShdw>
                </a:effectLst>
              </a:rPr>
              <a:t>An </a:t>
            </a:r>
            <a:r>
              <a:rPr lang="en-US" sz="2000" dirty="0">
                <a:solidFill>
                  <a:schemeClr val="bg1"/>
                </a:solidFill>
                <a:effectLst>
                  <a:outerShdw blurRad="38100" dist="38100" dir="2700000" algn="tl">
                    <a:srgbClr val="000000">
                      <a:alpha val="43137"/>
                    </a:srgbClr>
                  </a:outerShdw>
                </a:effectLst>
              </a:rPr>
              <a:t>eligible employee is entitled to take up to </a:t>
            </a:r>
            <a:r>
              <a:rPr lang="en-US" sz="2000" u="sng" dirty="0">
                <a:solidFill>
                  <a:schemeClr val="bg1"/>
                </a:solidFill>
                <a:effectLst>
                  <a:outerShdw blurRad="38100" dist="38100" dir="2700000" algn="tl">
                    <a:srgbClr val="000000">
                      <a:alpha val="43137"/>
                    </a:srgbClr>
                  </a:outerShdw>
                </a:effectLst>
              </a:rPr>
              <a:t>26 work weeks</a:t>
            </a:r>
            <a:r>
              <a:rPr lang="en-US" sz="2000" dirty="0">
                <a:solidFill>
                  <a:schemeClr val="bg1"/>
                </a:solidFill>
                <a:effectLst>
                  <a:outerShdw blurRad="38100" dist="38100" dir="2700000" algn="tl">
                    <a:srgbClr val="000000">
                      <a:alpha val="43137"/>
                    </a:srgbClr>
                  </a:outerShdw>
                </a:effectLst>
              </a:rPr>
              <a:t> of protected leave per FMLA year to care for a covered military service member </a:t>
            </a:r>
            <a:r>
              <a:rPr lang="en-US" sz="2000" dirty="0">
                <a:solidFill>
                  <a:schemeClr val="bg1"/>
                </a:solidFill>
              </a:rPr>
              <a:t>with a </a:t>
            </a:r>
            <a:r>
              <a:rPr lang="en-US" sz="2000" dirty="0">
                <a:solidFill>
                  <a:schemeClr val="bg1"/>
                </a:solidFill>
                <a:highlight>
                  <a:srgbClr val="FFFF00"/>
                </a:highlight>
              </a:rPr>
              <a:t>serious illness or injury sustained while on active military duty</a:t>
            </a:r>
            <a:r>
              <a:rPr lang="en-US" sz="2000" dirty="0">
                <a:solidFill>
                  <a:schemeClr val="bg1"/>
                </a:solidFill>
              </a:rPr>
              <a:t>. 	</a:t>
            </a:r>
          </a:p>
          <a:p>
            <a:pPr marL="0" indent="0">
              <a:buFontTx/>
              <a:buNone/>
              <a:defRPr/>
            </a:pPr>
            <a:endParaRPr lang="en-US" dirty="0"/>
          </a:p>
        </p:txBody>
      </p:sp>
      <p:sp>
        <p:nvSpPr>
          <p:cNvPr id="10240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1pPr>
            <a:lvl2pPr marL="742950" indent="-28575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2pPr>
            <a:lvl3pPr marL="11430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3pPr>
            <a:lvl4pPr marL="16002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9pPr>
          </a:lstStyle>
          <a:p>
            <a:pPr>
              <a:lnSpc>
                <a:spcPct val="100000"/>
              </a:lnSpc>
              <a:spcAft>
                <a:spcPct val="0"/>
              </a:spcAft>
              <a:buFontTx/>
              <a:buNone/>
            </a:pPr>
            <a:fld id="{EF9D602B-BD1F-4336-B1BA-BC2B723F1C38}" type="slidenum">
              <a:rPr lang="en-US" altLang="en-US" smtClean="0"/>
              <a:pPr>
                <a:lnSpc>
                  <a:spcPct val="100000"/>
                </a:lnSpc>
                <a:spcAft>
                  <a:spcPct val="0"/>
                </a:spcAft>
                <a:buFontTx/>
                <a:buNone/>
              </a:pPr>
              <a:t>46</a:t>
            </a:fld>
            <a:endParaRPr lang="en-US" altLang="en-US" dirty="0" smtClean="0"/>
          </a:p>
        </p:txBody>
      </p:sp>
    </p:spTree>
    <p:extLst>
      <p:ext uri="{BB962C8B-B14F-4D97-AF65-F5344CB8AC3E}">
        <p14:creationId xmlns:p14="http://schemas.microsoft.com/office/powerpoint/2010/main" val="3438560608"/>
      </p:ext>
    </p:extLst>
  </p:cSld>
  <p:clrMapOvr>
    <a:masterClrMapping/>
  </p:clrMapOvr>
  <p:transition spd="slow">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457200" y="162099"/>
            <a:ext cx="8305800" cy="1066800"/>
          </a:xfrm>
        </p:spPr>
        <p:txBody>
          <a:bodyPr/>
          <a:lstStyle/>
          <a:p>
            <a:pPr algn="ctr"/>
            <a:r>
              <a:rPr lang="en-US" altLang="en-US" sz="2000" b="1" dirty="0" smtClean="0">
                <a:solidFill>
                  <a:srgbClr val="191919"/>
                </a:solidFill>
                <a:ea typeface="ＭＳ Ｐゴシック" panose="020B0600070205080204" pitchFamily="34" charset="-128"/>
              </a:rPr>
              <a:t>SECTION II BUL-4569.1</a:t>
            </a:r>
            <a:r>
              <a:rPr lang="en-US" altLang="en-US" sz="1200" b="1" dirty="0" smtClean="0">
                <a:solidFill>
                  <a:srgbClr val="191919"/>
                </a:solidFill>
                <a:ea typeface="ＭＳ Ｐゴシック" panose="020B0600070205080204" pitchFamily="34" charset="-128"/>
              </a:rPr>
              <a:t>(Rev. June 9, 2014) </a:t>
            </a:r>
            <a:r>
              <a:rPr lang="en-US" altLang="en-US" sz="2000" b="1" dirty="0" smtClean="0">
                <a:solidFill>
                  <a:srgbClr val="191919"/>
                </a:solidFill>
                <a:ea typeface="ＭＳ Ｐゴシック" panose="020B0600070205080204" pitchFamily="34" charset="-128"/>
              </a:rPr>
              <a:t/>
            </a:r>
            <a:br>
              <a:rPr lang="en-US" altLang="en-US" sz="2000" b="1" dirty="0" smtClean="0">
                <a:solidFill>
                  <a:srgbClr val="191919"/>
                </a:solidFill>
                <a:ea typeface="ＭＳ Ｐゴシック" panose="020B0600070205080204" pitchFamily="34" charset="-128"/>
              </a:rPr>
            </a:br>
            <a:r>
              <a:rPr lang="en-US" altLang="en-US" sz="2000" b="1" dirty="0" smtClean="0">
                <a:solidFill>
                  <a:srgbClr val="191919"/>
                </a:solidFill>
                <a:ea typeface="ＭＳ Ｐゴシック" panose="020B0600070205080204" pitchFamily="34" charset="-128"/>
              </a:rPr>
              <a:t>Reasonable Accommodation </a:t>
            </a:r>
            <a:br>
              <a:rPr lang="en-US" altLang="en-US" sz="2000" b="1" dirty="0" smtClean="0">
                <a:solidFill>
                  <a:srgbClr val="191919"/>
                </a:solidFill>
                <a:ea typeface="ＭＳ Ｐゴシック" panose="020B0600070205080204" pitchFamily="34" charset="-128"/>
              </a:rPr>
            </a:br>
            <a:r>
              <a:rPr lang="en-US" altLang="en-US" sz="2000" b="1" dirty="0" smtClean="0">
                <a:solidFill>
                  <a:srgbClr val="191919"/>
                </a:solidFill>
                <a:ea typeface="ＭＳ Ｐゴシック" panose="020B0600070205080204" pitchFamily="34" charset="-128"/>
              </a:rPr>
              <a:t>for Individuals with Disabilities</a:t>
            </a:r>
            <a:endParaRPr lang="en-US" altLang="en-US" sz="1400" dirty="0" smtClean="0">
              <a:ea typeface="ＭＳ Ｐゴシック" panose="020B0600070205080204" pitchFamily="34" charset="-128"/>
            </a:endParaRPr>
          </a:p>
        </p:txBody>
      </p:sp>
      <p:sp>
        <p:nvSpPr>
          <p:cNvPr id="37891" name="Content Placeholder 2"/>
          <p:cNvSpPr>
            <a:spLocks noGrp="1"/>
          </p:cNvSpPr>
          <p:nvPr>
            <p:ph idx="1"/>
          </p:nvPr>
        </p:nvSpPr>
        <p:spPr>
          <a:xfrm>
            <a:off x="457200" y="1295400"/>
            <a:ext cx="8229600" cy="5105400"/>
          </a:xfrm>
          <a:extLst/>
        </p:spPr>
        <p:txBody>
          <a:bodyPr/>
          <a:lstStyle/>
          <a:p>
            <a:pPr>
              <a:defRPr/>
            </a:pPr>
            <a:r>
              <a:rPr lang="en-US" altLang="en-US" sz="2200" dirty="0">
                <a:solidFill>
                  <a:schemeClr val="bg1"/>
                </a:solidFill>
                <a:highlight>
                  <a:srgbClr val="FFFF00"/>
                </a:highlight>
                <a:ea typeface="ＭＳ Ｐゴシック" pitchFamily="34" charset="-128"/>
              </a:rPr>
              <a:t>The reasonable accommodation process requires the cooperation of all involved </a:t>
            </a:r>
            <a:r>
              <a:rPr lang="en-US" altLang="en-US" sz="2200" dirty="0">
                <a:solidFill>
                  <a:schemeClr val="bg1"/>
                </a:solidFill>
                <a:ea typeface="ＭＳ Ｐゴシック" pitchFamily="34" charset="-128"/>
              </a:rPr>
              <a:t>to ensure that individuals with a disability are provided the accommodation necessary to</a:t>
            </a:r>
            <a:r>
              <a:rPr lang="en-US" altLang="en-US" sz="2200" dirty="0">
                <a:solidFill>
                  <a:schemeClr val="bg1"/>
                </a:solidFill>
                <a:highlight>
                  <a:srgbClr val="FFFF00"/>
                </a:highlight>
                <a:ea typeface="ＭＳ Ｐゴシック" pitchFamily="34" charset="-128"/>
              </a:rPr>
              <a:t> perform the essential functions of their job </a:t>
            </a:r>
            <a:r>
              <a:rPr lang="en-US" altLang="en-US" sz="2200" dirty="0">
                <a:solidFill>
                  <a:schemeClr val="bg1"/>
                </a:solidFill>
                <a:ea typeface="ＭＳ Ｐゴシック" pitchFamily="34" charset="-128"/>
              </a:rPr>
              <a:t>and receive the benefits and privileges of employment.</a:t>
            </a:r>
          </a:p>
          <a:p>
            <a:pPr>
              <a:defRPr/>
            </a:pPr>
            <a:r>
              <a:rPr lang="en-US" altLang="en-US" sz="2200" dirty="0">
                <a:solidFill>
                  <a:schemeClr val="bg1"/>
                </a:solidFill>
                <a:highlight>
                  <a:srgbClr val="FFFF00"/>
                </a:highlight>
                <a:ea typeface="ＭＳ Ｐゴシック" pitchFamily="34" charset="-128"/>
              </a:rPr>
              <a:t>Federal and state statutes mandate that the employer engage the employee/applicant in an interactive process to determine effective </a:t>
            </a:r>
            <a:r>
              <a:rPr lang="ja-JP" altLang="en-US" sz="2200" dirty="0">
                <a:solidFill>
                  <a:schemeClr val="bg1"/>
                </a:solidFill>
                <a:highlight>
                  <a:srgbClr val="FFFF00"/>
                </a:highlight>
                <a:ea typeface="ＭＳ Ｐゴシック" pitchFamily="34" charset="-128"/>
              </a:rPr>
              <a:t>“</a:t>
            </a:r>
            <a:r>
              <a:rPr lang="en-US" altLang="ja-JP" sz="2200" dirty="0">
                <a:solidFill>
                  <a:schemeClr val="bg1"/>
                </a:solidFill>
                <a:highlight>
                  <a:srgbClr val="FFFF00"/>
                </a:highlight>
                <a:ea typeface="ＭＳ Ｐゴシック" pitchFamily="34" charset="-128"/>
              </a:rPr>
              <a:t>reasonable accommodation</a:t>
            </a:r>
            <a:r>
              <a:rPr lang="ja-JP" altLang="en-US" sz="2200" dirty="0">
                <a:solidFill>
                  <a:schemeClr val="bg1"/>
                </a:solidFill>
                <a:highlight>
                  <a:srgbClr val="FFFF00"/>
                </a:highlight>
                <a:ea typeface="ＭＳ Ｐゴシック" pitchFamily="34" charset="-128"/>
              </a:rPr>
              <a:t>”</a:t>
            </a:r>
            <a:r>
              <a:rPr lang="en-US" altLang="ja-JP" sz="2200" dirty="0">
                <a:solidFill>
                  <a:schemeClr val="bg1"/>
                </a:solidFill>
                <a:highlight>
                  <a:srgbClr val="FFFF00"/>
                </a:highlight>
                <a:ea typeface="ＭＳ Ｐゴシック" pitchFamily="34" charset="-128"/>
              </a:rPr>
              <a:t> any time the employee/applicant requests a reasonable accommodation, </a:t>
            </a:r>
            <a:r>
              <a:rPr lang="en-US" altLang="ja-JP" sz="2400" dirty="0">
                <a:solidFill>
                  <a:schemeClr val="bg1"/>
                </a:solidFill>
                <a:highlight>
                  <a:srgbClr val="FFFF00"/>
                </a:highlight>
                <a:ea typeface="ＭＳ Ｐゴシック" pitchFamily="34" charset="-128"/>
              </a:rPr>
              <a:t>or</a:t>
            </a:r>
            <a:r>
              <a:rPr lang="en-US" altLang="ja-JP" sz="2200" dirty="0">
                <a:solidFill>
                  <a:schemeClr val="bg1"/>
                </a:solidFill>
                <a:highlight>
                  <a:srgbClr val="FFFF00"/>
                </a:highlight>
                <a:ea typeface="ＭＳ Ｐゴシック" pitchFamily="34" charset="-128"/>
              </a:rPr>
              <a:t> if the disability is known and the employer becomes aware of a potential need for accommodation. </a:t>
            </a:r>
          </a:p>
          <a:p>
            <a:pPr>
              <a:buFontTx/>
              <a:buNone/>
              <a:defRPr/>
            </a:pPr>
            <a:endParaRPr lang="en-US" altLang="en-US" sz="2400" dirty="0">
              <a:solidFill>
                <a:srgbClr val="191919"/>
              </a:solidFill>
              <a:ea typeface="ＭＳ Ｐゴシック" pitchFamily="34" charset="-128"/>
            </a:endParaRPr>
          </a:p>
        </p:txBody>
      </p:sp>
      <p:sp>
        <p:nvSpPr>
          <p:cNvPr id="10650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1pPr>
            <a:lvl2pPr marL="742950" indent="-28575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2pPr>
            <a:lvl3pPr marL="11430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3pPr>
            <a:lvl4pPr marL="16002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9pPr>
          </a:lstStyle>
          <a:p>
            <a:pPr>
              <a:lnSpc>
                <a:spcPct val="100000"/>
              </a:lnSpc>
              <a:spcAft>
                <a:spcPct val="0"/>
              </a:spcAft>
              <a:buFontTx/>
              <a:buNone/>
            </a:pPr>
            <a:fld id="{207FCCD2-53C5-4031-BD71-C75314CA5C5E}" type="slidenum">
              <a:rPr lang="en-US" altLang="en-US" smtClean="0"/>
              <a:pPr>
                <a:lnSpc>
                  <a:spcPct val="100000"/>
                </a:lnSpc>
                <a:spcAft>
                  <a:spcPct val="0"/>
                </a:spcAft>
                <a:buFontTx/>
                <a:buNone/>
              </a:pPr>
              <a:t>47</a:t>
            </a:fld>
            <a:endParaRPr lang="en-US" altLang="en-US" smtClean="0"/>
          </a:p>
        </p:txBody>
      </p:sp>
    </p:spTree>
    <p:extLst>
      <p:ext uri="{BB962C8B-B14F-4D97-AF65-F5344CB8AC3E}">
        <p14:creationId xmlns:p14="http://schemas.microsoft.com/office/powerpoint/2010/main" val="16081419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wheel(1)">
                                      <p:cBhvr>
                                        <p:cTn id="7" dur="2000"/>
                                        <p:tgtEl>
                                          <p:spTgt spid="378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Effect transition="in" filter="wheel(1)">
                                      <p:cBhvr>
                                        <p:cTn id="12" dur="2000"/>
                                        <p:tgtEl>
                                          <p:spTgt spid="378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76200" y="304800"/>
            <a:ext cx="9067800" cy="1295400"/>
          </a:xfrm>
        </p:spPr>
        <p:txBody>
          <a:bodyPr>
            <a:normAutofit fontScale="90000"/>
          </a:bodyPr>
          <a:lstStyle/>
          <a:p>
            <a:pPr algn="ctr"/>
            <a:r>
              <a:rPr lang="en-US" altLang="en-US" b="1" dirty="0" smtClean="0">
                <a:solidFill>
                  <a:schemeClr val="bg1"/>
                </a:solidFill>
                <a:ea typeface="ＭＳ Ｐゴシック" panose="020B0600070205080204" pitchFamily="34" charset="-128"/>
              </a:rPr>
              <a:t>SECTION II - BUL—4991.9</a:t>
            </a:r>
            <a:r>
              <a:rPr lang="en-US" altLang="en-US" sz="2400" b="1" dirty="0" smtClean="0">
                <a:solidFill>
                  <a:schemeClr val="bg1"/>
                </a:solidFill>
                <a:ea typeface="ＭＳ Ｐゴシック" panose="020B0600070205080204" pitchFamily="34" charset="-128"/>
              </a:rPr>
              <a:t/>
            </a:r>
            <a:br>
              <a:rPr lang="en-US" altLang="en-US" sz="2400" b="1" dirty="0" smtClean="0">
                <a:solidFill>
                  <a:schemeClr val="bg1"/>
                </a:solidFill>
                <a:ea typeface="ＭＳ Ｐゴシック" panose="020B0600070205080204" pitchFamily="34" charset="-128"/>
              </a:rPr>
            </a:br>
            <a:r>
              <a:rPr lang="en-US" altLang="en-US" sz="2500" b="1" dirty="0" smtClean="0">
                <a:solidFill>
                  <a:schemeClr val="bg1"/>
                </a:solidFill>
                <a:ea typeface="ＭＳ Ｐゴシック" panose="020B0600070205080204" pitchFamily="34" charset="-128"/>
              </a:rPr>
              <a:t>Mandatory Posting of Regulatory Notices </a:t>
            </a:r>
            <a:br>
              <a:rPr lang="en-US" altLang="en-US" sz="2500" b="1" dirty="0" smtClean="0">
                <a:solidFill>
                  <a:schemeClr val="bg1"/>
                </a:solidFill>
                <a:ea typeface="ＭＳ Ｐゴシック" panose="020B0600070205080204" pitchFamily="34" charset="-128"/>
              </a:rPr>
            </a:br>
            <a:r>
              <a:rPr lang="en-US" altLang="en-US" sz="2500" b="1" dirty="0" smtClean="0">
                <a:solidFill>
                  <a:schemeClr val="bg1"/>
                </a:solidFill>
                <a:ea typeface="ＭＳ Ｐゴシック" panose="020B0600070205080204" pitchFamily="34" charset="-128"/>
              </a:rPr>
              <a:t>Relating to Federal and State Employment Laws</a:t>
            </a:r>
            <a:endParaRPr lang="en-US" altLang="en-US" sz="2500" dirty="0" smtClean="0">
              <a:solidFill>
                <a:schemeClr val="bg1"/>
              </a:solidFill>
              <a:ea typeface="ＭＳ Ｐゴシック" panose="020B0600070205080204" pitchFamily="34" charset="-128"/>
            </a:endParaRPr>
          </a:p>
        </p:txBody>
      </p:sp>
      <p:sp>
        <p:nvSpPr>
          <p:cNvPr id="3" name="Content Placeholder 2"/>
          <p:cNvSpPr>
            <a:spLocks noGrp="1"/>
          </p:cNvSpPr>
          <p:nvPr>
            <p:ph idx="1"/>
          </p:nvPr>
        </p:nvSpPr>
        <p:spPr>
          <a:xfrm>
            <a:off x="381000" y="1600200"/>
            <a:ext cx="8305800" cy="4800600"/>
          </a:xfrm>
          <a:extLst/>
        </p:spPr>
        <p:txBody>
          <a:bodyPr/>
          <a:lstStyle/>
          <a:p>
            <a:pPr marL="0" indent="0">
              <a:buFontTx/>
              <a:buNone/>
              <a:defRPr/>
            </a:pPr>
            <a:endParaRPr lang="en-US" sz="2400" b="1" dirty="0">
              <a:solidFill>
                <a:srgbClr val="002060"/>
              </a:solidFill>
            </a:endParaRPr>
          </a:p>
          <a:p>
            <a:pPr marL="0" indent="0">
              <a:buFontTx/>
              <a:buNone/>
              <a:defRPr/>
            </a:pPr>
            <a:r>
              <a:rPr lang="en-US" sz="2400" dirty="0">
                <a:solidFill>
                  <a:schemeClr val="bg1"/>
                </a:solidFill>
                <a:highlight>
                  <a:srgbClr val="FFFF00"/>
                </a:highlight>
              </a:rPr>
              <a:t>The purpose of this Bulletin is to set forth the policy and procedures for posting required state and federal notices regarding employee rights.</a:t>
            </a:r>
          </a:p>
          <a:p>
            <a:pPr marL="0" indent="0">
              <a:buFontTx/>
              <a:buNone/>
              <a:defRPr/>
            </a:pPr>
            <a:endParaRPr lang="en-US" sz="2400" dirty="0">
              <a:solidFill>
                <a:schemeClr val="bg1"/>
              </a:solidFill>
            </a:endParaRPr>
          </a:p>
          <a:p>
            <a:pPr marL="0" indent="0">
              <a:buFontTx/>
              <a:buNone/>
              <a:defRPr/>
            </a:pPr>
            <a:r>
              <a:rPr lang="en-US" sz="2400" dirty="0">
                <a:solidFill>
                  <a:schemeClr val="bg1"/>
                </a:solidFill>
                <a:highlight>
                  <a:srgbClr val="FFFF00"/>
                </a:highlight>
              </a:rPr>
              <a:t>What you should know:</a:t>
            </a:r>
          </a:p>
          <a:p>
            <a:pPr>
              <a:defRPr/>
            </a:pPr>
            <a:r>
              <a:rPr lang="en-US" sz="2400" dirty="0">
                <a:solidFill>
                  <a:schemeClr val="bg1"/>
                </a:solidFill>
                <a:highlight>
                  <a:srgbClr val="FFFF00"/>
                </a:highlight>
              </a:rPr>
              <a:t>All notices must be </a:t>
            </a:r>
            <a:r>
              <a:rPr lang="en-US" sz="2400" u="sng" dirty="0">
                <a:solidFill>
                  <a:schemeClr val="bg1"/>
                </a:solidFill>
                <a:highlight>
                  <a:srgbClr val="FFFF00"/>
                </a:highlight>
              </a:rPr>
              <a:t>posted</a:t>
            </a:r>
            <a:r>
              <a:rPr lang="en-US" sz="2400" dirty="0">
                <a:solidFill>
                  <a:schemeClr val="bg1"/>
                </a:solidFill>
                <a:highlight>
                  <a:srgbClr val="FFFF00"/>
                </a:highlight>
              </a:rPr>
              <a:t> in an area frequented by employees, where they are </a:t>
            </a:r>
            <a:r>
              <a:rPr lang="en-US" sz="2400" u="sng" dirty="0">
                <a:solidFill>
                  <a:schemeClr val="bg1"/>
                </a:solidFill>
                <a:highlight>
                  <a:srgbClr val="FFFF00"/>
                </a:highlight>
              </a:rPr>
              <a:t>highly visible</a:t>
            </a:r>
            <a:r>
              <a:rPr lang="en-US" sz="2400" dirty="0">
                <a:solidFill>
                  <a:schemeClr val="bg1"/>
                </a:solidFill>
                <a:highlight>
                  <a:srgbClr val="FFFF00"/>
                </a:highlight>
              </a:rPr>
              <a:t>, and may be </a:t>
            </a:r>
            <a:r>
              <a:rPr lang="en-US" sz="2400" u="sng" dirty="0">
                <a:solidFill>
                  <a:schemeClr val="bg1"/>
                </a:solidFill>
                <a:highlight>
                  <a:srgbClr val="FFFF00"/>
                </a:highlight>
              </a:rPr>
              <a:t>easily read</a:t>
            </a:r>
            <a:r>
              <a:rPr lang="en-US" sz="2400" dirty="0">
                <a:solidFill>
                  <a:schemeClr val="bg1"/>
                </a:solidFill>
                <a:highlight>
                  <a:srgbClr val="FFFF00"/>
                </a:highlight>
              </a:rPr>
              <a:t> during the workday. </a:t>
            </a:r>
          </a:p>
          <a:p>
            <a:pPr>
              <a:defRPr/>
            </a:pPr>
            <a:endParaRPr lang="en-US" sz="2400" dirty="0"/>
          </a:p>
          <a:p>
            <a:pPr marL="0" indent="0">
              <a:buFontTx/>
              <a:buNone/>
              <a:defRPr/>
            </a:pPr>
            <a:endParaRPr lang="en-US" sz="2400" b="1" dirty="0">
              <a:solidFill>
                <a:srgbClr val="002060"/>
              </a:solidFill>
            </a:endParaRPr>
          </a:p>
          <a:p>
            <a:pPr marL="0" indent="0">
              <a:buFontTx/>
              <a:buNone/>
              <a:defRPr/>
            </a:pPr>
            <a:endParaRPr lang="en-US" sz="2400" b="1" dirty="0">
              <a:solidFill>
                <a:srgbClr val="002060"/>
              </a:solidFill>
            </a:endParaRPr>
          </a:p>
        </p:txBody>
      </p:sp>
      <p:sp>
        <p:nvSpPr>
          <p:cNvPr id="1085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1pPr>
            <a:lvl2pPr marL="742950" indent="-28575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2pPr>
            <a:lvl3pPr marL="11430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3pPr>
            <a:lvl4pPr marL="16002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9pPr>
          </a:lstStyle>
          <a:p>
            <a:pPr>
              <a:lnSpc>
                <a:spcPct val="100000"/>
              </a:lnSpc>
              <a:spcAft>
                <a:spcPct val="0"/>
              </a:spcAft>
              <a:buFontTx/>
              <a:buNone/>
            </a:pPr>
            <a:fld id="{4EDD21CB-188F-44ED-AF6C-2BD223A202D8}" type="slidenum">
              <a:rPr lang="en-US" altLang="en-US" smtClean="0"/>
              <a:pPr>
                <a:lnSpc>
                  <a:spcPct val="100000"/>
                </a:lnSpc>
                <a:spcAft>
                  <a:spcPct val="0"/>
                </a:spcAft>
                <a:buFontTx/>
                <a:buNone/>
              </a:pPr>
              <a:t>48</a:t>
            </a:fld>
            <a:endParaRPr lang="en-US" altLang="en-US" smtClean="0"/>
          </a:p>
        </p:txBody>
      </p:sp>
    </p:spTree>
    <p:extLst>
      <p:ext uri="{BB962C8B-B14F-4D97-AF65-F5344CB8AC3E}">
        <p14:creationId xmlns:p14="http://schemas.microsoft.com/office/powerpoint/2010/main" val="8272189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533401"/>
            <a:ext cx="6154713" cy="2209800"/>
          </a:xfrm>
        </p:spPr>
        <p:txBody>
          <a:bodyPr/>
          <a:lstStyle/>
          <a:p>
            <a:r>
              <a:rPr lang="en-US" dirty="0" smtClean="0">
                <a:solidFill>
                  <a:schemeClr val="bg1"/>
                </a:solidFill>
              </a:rPr>
              <a:t>CYBER Security </a:t>
            </a:r>
            <a:r>
              <a:rPr lang="en-US" dirty="0">
                <a:solidFill>
                  <a:schemeClr val="bg1"/>
                </a:solidFill>
              </a:rPr>
              <a:t>Awareness</a:t>
            </a:r>
            <a:r>
              <a:rPr lang="en-US" dirty="0"/>
              <a:t/>
            </a:r>
            <a:br>
              <a:rPr lang="en-US" dirty="0"/>
            </a:br>
            <a:endParaRPr lang="en-US" dirty="0">
              <a:solidFill>
                <a:schemeClr val="accent6">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783347"/>
            <a:ext cx="9144000" cy="4074653"/>
          </a:xfrm>
          <a:prstGeom prst="rect">
            <a:avLst/>
          </a:prstGeom>
        </p:spPr>
      </p:pic>
    </p:spTree>
    <p:extLst>
      <p:ext uri="{BB962C8B-B14F-4D97-AF65-F5344CB8AC3E}">
        <p14:creationId xmlns:p14="http://schemas.microsoft.com/office/powerpoint/2010/main" val="3466944196"/>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itle 1"/>
          <p:cNvSpPr>
            <a:spLocks noGrp="1"/>
          </p:cNvSpPr>
          <p:nvPr>
            <p:ph type="title"/>
          </p:nvPr>
        </p:nvSpPr>
        <p:spPr>
          <a:xfrm>
            <a:off x="304800" y="228601"/>
            <a:ext cx="8305800" cy="838199"/>
          </a:xfrm>
        </p:spPr>
        <p:txBody>
          <a:bodyPr/>
          <a:lstStyle/>
          <a:p>
            <a:pPr algn="ctr" eaLnBrk="1" fontAlgn="auto" hangingPunct="1">
              <a:spcAft>
                <a:spcPts val="0"/>
              </a:spcAft>
              <a:defRPr/>
            </a:pPr>
            <a:r>
              <a:rPr lang="en-US" altLang="en-US" sz="2400" b="1" dirty="0" smtClean="0">
                <a:solidFill>
                  <a:schemeClr val="bg1"/>
                </a:solidFill>
                <a:ea typeface="ＭＳ Ｐゴシック" panose="020B0600070205080204" pitchFamily="34" charset="-128"/>
              </a:rPr>
              <a:t>AGENDA </a:t>
            </a:r>
            <a:endParaRPr lang="en-US" altLang="en-US" sz="2400" b="1" dirty="0">
              <a:solidFill>
                <a:schemeClr val="bg1"/>
              </a:solidFill>
              <a:effectLst>
                <a:outerShdw blurRad="38100" dist="38100" dir="2700000" algn="tl">
                  <a:srgbClr val="000000"/>
                </a:outerShdw>
              </a:effectLst>
              <a:ea typeface="ＭＳ Ｐゴシック" pitchFamily="34" charset="-128"/>
            </a:endParaRPr>
          </a:p>
        </p:txBody>
      </p:sp>
      <p:sp>
        <p:nvSpPr>
          <p:cNvPr id="3" name="Content Placeholder 2"/>
          <p:cNvSpPr>
            <a:spLocks noGrp="1"/>
          </p:cNvSpPr>
          <p:nvPr>
            <p:ph sz="quarter" idx="4"/>
          </p:nvPr>
        </p:nvSpPr>
        <p:spPr>
          <a:xfrm>
            <a:off x="304800" y="990600"/>
            <a:ext cx="8458200" cy="5562600"/>
          </a:xfrm>
        </p:spPr>
        <p:txBody>
          <a:bodyPr rtlCol="0"/>
          <a:lstStyle/>
          <a:p>
            <a:pPr marL="0" indent="0" eaLnBrk="1" fontAlgn="auto" hangingPunct="1">
              <a:buNone/>
              <a:defRPr/>
            </a:pPr>
            <a:r>
              <a:rPr lang="en-US" altLang="en-US" sz="2600" b="1" dirty="0">
                <a:solidFill>
                  <a:schemeClr val="bg1"/>
                </a:solidFill>
                <a:ea typeface="ＭＳ Ｐゴシック" pitchFamily="34" charset="-128"/>
              </a:rPr>
              <a:t>NON DISCRIMINATION, </a:t>
            </a:r>
            <a:br>
              <a:rPr lang="en-US" altLang="en-US" sz="2600" b="1" dirty="0">
                <a:solidFill>
                  <a:schemeClr val="bg1"/>
                </a:solidFill>
                <a:ea typeface="ＭＳ Ｐゴシック" pitchFamily="34" charset="-128"/>
              </a:rPr>
            </a:br>
            <a:r>
              <a:rPr lang="en-US" altLang="en-US" sz="2600" b="1" dirty="0">
                <a:solidFill>
                  <a:schemeClr val="bg1"/>
                </a:solidFill>
                <a:ea typeface="ＭＳ Ｐゴシック" pitchFamily="34" charset="-128"/>
              </a:rPr>
              <a:t>SEXUAL HARASSMENT &amp; OSHA </a:t>
            </a:r>
            <a:r>
              <a:rPr lang="en-US" altLang="en-US" sz="2600" b="1" dirty="0" smtClean="0">
                <a:solidFill>
                  <a:schemeClr val="bg1"/>
                </a:solidFill>
                <a:ea typeface="ＭＳ Ｐゴシック" pitchFamily="34" charset="-128"/>
              </a:rPr>
              <a:t>300</a:t>
            </a:r>
          </a:p>
          <a:p>
            <a:pPr eaLnBrk="1" fontAlgn="auto" hangingPunct="1">
              <a:defRPr/>
            </a:pPr>
            <a:r>
              <a:rPr lang="en-US" altLang="en-US" b="1" dirty="0" smtClean="0">
                <a:solidFill>
                  <a:schemeClr val="bg1"/>
                </a:solidFill>
                <a:ea typeface="ＭＳ Ｐゴシック" pitchFamily="34" charset="-128"/>
              </a:rPr>
              <a:t>NONDISCRIMINATION </a:t>
            </a:r>
            <a:r>
              <a:rPr lang="en-US" altLang="en-US" b="1" dirty="0">
                <a:solidFill>
                  <a:schemeClr val="bg1"/>
                </a:solidFill>
                <a:ea typeface="ＭＳ Ｐゴシック" pitchFamily="34" charset="-128"/>
              </a:rPr>
              <a:t>INFORMATION AND SEXUAL HARASSMENT POLICY</a:t>
            </a:r>
          </a:p>
          <a:p>
            <a:pPr lvl="1" eaLnBrk="1" fontAlgn="auto" hangingPunct="1">
              <a:defRPr/>
            </a:pPr>
            <a:r>
              <a:rPr lang="en-US" altLang="en-US" sz="2000" dirty="0" smtClean="0">
                <a:solidFill>
                  <a:schemeClr val="bg1"/>
                </a:solidFill>
                <a:ea typeface="ＭＳ Ｐゴシック" pitchFamily="34" charset="-128"/>
              </a:rPr>
              <a:t>Sec </a:t>
            </a:r>
            <a:r>
              <a:rPr lang="en-US" altLang="en-US" sz="2000" dirty="0">
                <a:solidFill>
                  <a:schemeClr val="bg1"/>
                </a:solidFill>
                <a:ea typeface="ＭＳ Ｐゴシック" pitchFamily="34" charset="-128"/>
              </a:rPr>
              <a:t>504 of the Rehabilitation Act 1973</a:t>
            </a:r>
          </a:p>
          <a:p>
            <a:pPr lvl="1" eaLnBrk="1" fontAlgn="auto" hangingPunct="1">
              <a:defRPr/>
            </a:pPr>
            <a:r>
              <a:rPr lang="en-US" sz="2000" dirty="0" smtClean="0">
                <a:solidFill>
                  <a:schemeClr val="bg1"/>
                </a:solidFill>
              </a:rPr>
              <a:t>Non-Discrimination </a:t>
            </a:r>
            <a:r>
              <a:rPr lang="en-US" sz="2000" dirty="0">
                <a:solidFill>
                  <a:schemeClr val="bg1"/>
                </a:solidFill>
              </a:rPr>
              <a:t>and Anti-Harassment (Including Sexual Harassment) Policy and Complaint Procedure</a:t>
            </a:r>
            <a:r>
              <a:rPr lang="en-US" dirty="0">
                <a:solidFill>
                  <a:schemeClr val="bg1"/>
                </a:solidFill>
              </a:rPr>
              <a:t>	</a:t>
            </a:r>
          </a:p>
          <a:p>
            <a:pPr lvl="1" eaLnBrk="1" fontAlgn="auto" hangingPunct="1">
              <a:defRPr/>
            </a:pPr>
            <a:r>
              <a:rPr lang="en-US" altLang="en-US" sz="2000" dirty="0" smtClean="0">
                <a:solidFill>
                  <a:schemeClr val="bg1"/>
                </a:solidFill>
                <a:ea typeface="ＭＳ Ｐゴシック" pitchFamily="34" charset="-128"/>
              </a:rPr>
              <a:t>Sexual </a:t>
            </a:r>
            <a:r>
              <a:rPr lang="en-US" altLang="en-US" sz="2000" dirty="0">
                <a:solidFill>
                  <a:schemeClr val="bg1"/>
                </a:solidFill>
                <a:ea typeface="ＭＳ Ｐゴシック" pitchFamily="34" charset="-128"/>
              </a:rPr>
              <a:t>Harassment Policy(Student to Student) (Adult to Student) (Student to Adult)</a:t>
            </a:r>
          </a:p>
          <a:p>
            <a:pPr lvl="1" eaLnBrk="1" fontAlgn="auto" hangingPunct="1">
              <a:defRPr/>
            </a:pPr>
            <a:r>
              <a:rPr lang="en-US" altLang="en-US" sz="2000" dirty="0" smtClean="0">
                <a:solidFill>
                  <a:schemeClr val="bg1"/>
                </a:solidFill>
                <a:ea typeface="ＭＳ Ｐゴシック" pitchFamily="34" charset="-128"/>
              </a:rPr>
              <a:t>Title </a:t>
            </a:r>
            <a:r>
              <a:rPr lang="en-US" altLang="en-US" sz="2000" dirty="0">
                <a:solidFill>
                  <a:schemeClr val="bg1"/>
                </a:solidFill>
                <a:ea typeface="ＭＳ Ｐゴシック" pitchFamily="34" charset="-128"/>
              </a:rPr>
              <a:t>IX Policy / Complaint Process</a:t>
            </a:r>
          </a:p>
          <a:p>
            <a:pPr eaLnBrk="1" fontAlgn="auto" hangingPunct="1">
              <a:defRPr/>
            </a:pPr>
            <a:r>
              <a:rPr lang="en-US" altLang="en-US" b="1" dirty="0">
                <a:solidFill>
                  <a:schemeClr val="bg1"/>
                </a:solidFill>
                <a:ea typeface="ＭＳ Ｐゴシック" pitchFamily="34" charset="-128"/>
              </a:rPr>
              <a:t>OSHA FORM 300</a:t>
            </a:r>
            <a:r>
              <a:rPr lang="en-US" altLang="en-US" b="1" dirty="0" smtClean="0">
                <a:solidFill>
                  <a:schemeClr val="bg1"/>
                </a:solidFill>
                <a:ea typeface="ＭＳ Ｐゴシック" pitchFamily="34" charset="-128"/>
              </a:rPr>
              <a:t>: SUMMARY </a:t>
            </a:r>
            <a:r>
              <a:rPr lang="en-US" altLang="en-US" b="1" dirty="0">
                <a:solidFill>
                  <a:schemeClr val="bg1"/>
                </a:solidFill>
                <a:ea typeface="ＭＳ Ｐゴシック" pitchFamily="34" charset="-128"/>
              </a:rPr>
              <a:t>OF WORK RELATED INJURIES</a:t>
            </a:r>
          </a:p>
          <a:p>
            <a:pPr lvl="1" eaLnBrk="1" fontAlgn="auto" hangingPunct="1">
              <a:defRPr/>
            </a:pPr>
            <a:r>
              <a:rPr lang="en-US" altLang="en-US" dirty="0" smtClean="0">
                <a:solidFill>
                  <a:schemeClr val="bg1"/>
                </a:solidFill>
                <a:ea typeface="ＭＳ Ｐゴシック" pitchFamily="34" charset="-128"/>
              </a:rPr>
              <a:t>Cal/OSHA </a:t>
            </a:r>
            <a:r>
              <a:rPr lang="en-US" altLang="en-US" dirty="0">
                <a:solidFill>
                  <a:schemeClr val="bg1"/>
                </a:solidFill>
                <a:ea typeface="ＭＳ Ｐゴシック" pitchFamily="34" charset="-128"/>
              </a:rPr>
              <a:t>Annual Summary of Injuries and Illnesses</a:t>
            </a:r>
            <a:r>
              <a:rPr lang="en-US" altLang="en-US" b="1" dirty="0">
                <a:solidFill>
                  <a:schemeClr val="bg1"/>
                </a:solidFill>
                <a:ea typeface="ＭＳ Ｐゴシック" pitchFamily="34" charset="-128"/>
              </a:rPr>
              <a:t> </a:t>
            </a:r>
          </a:p>
          <a:p>
            <a:pPr lvl="1" eaLnBrk="1" fontAlgn="auto" hangingPunct="1">
              <a:buFontTx/>
              <a:buNone/>
              <a:defRPr/>
            </a:pPr>
            <a:endParaRPr lang="en-US" altLang="en-US" b="1" dirty="0">
              <a:solidFill>
                <a:srgbClr val="002060"/>
              </a:solidFill>
              <a:ea typeface="ＭＳ Ｐゴシック" pitchFamily="34" charset="-128"/>
            </a:endParaRPr>
          </a:p>
        </p:txBody>
      </p:sp>
      <p:sp>
        <p:nvSpPr>
          <p:cNvPr id="37892" name="Slide Number Placeholder 4"/>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CE539F0-5160-48AE-BA8E-3B06F107B0E8}" type="slidenum">
              <a:rPr lang="en-US" altLang="en-US" smtClean="0">
                <a:latin typeface="Verdana" panose="020B0604030504040204" pitchFamily="34" charset="0"/>
              </a:rPr>
              <a:pPr/>
              <a:t>5</a:t>
            </a:fld>
            <a:endParaRPr lang="en-US" altLang="en-US" smtClean="0">
              <a:latin typeface="Verdana" panose="020B0604030504040204" pitchFamily="34" charset="0"/>
            </a:endParaRPr>
          </a:p>
        </p:txBody>
      </p:sp>
    </p:spTree>
  </p:cSld>
  <p:clrMapOvr>
    <a:masterClrMapping/>
  </p:clrMapOvr>
  <p:transition spd="slow">
    <p:blinds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r>
              <a:rPr lang="en-US" dirty="0">
                <a:solidFill>
                  <a:schemeClr val="bg1"/>
                </a:solidFill>
              </a:rPr>
              <a:t>IT SECURITY_SOCIAL ENGINEERING AND PHISHING</a:t>
            </a:r>
          </a:p>
        </p:txBody>
      </p:sp>
      <p:pic>
        <p:nvPicPr>
          <p:cNvPr id="6" name="IT SECURITY_SOCIAL ENGINEERING AND PHISH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928688"/>
            <a:ext cx="8077200" cy="5243512"/>
          </a:xfrm>
        </p:spPr>
      </p:pic>
    </p:spTree>
    <p:extLst>
      <p:ext uri="{BB962C8B-B14F-4D97-AF65-F5344CB8AC3E}">
        <p14:creationId xmlns:p14="http://schemas.microsoft.com/office/powerpoint/2010/main" val="3867239247"/>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399" y="76200"/>
            <a:ext cx="6554867" cy="914400"/>
          </a:xfrm>
        </p:spPr>
        <p:txBody>
          <a:bodyPr/>
          <a:lstStyle/>
          <a:p>
            <a:pPr algn="ctr"/>
            <a:r>
              <a:rPr lang="en-US" dirty="0">
                <a:solidFill>
                  <a:schemeClr val="bg1"/>
                </a:solidFill>
              </a:rPr>
              <a:t>IT </a:t>
            </a:r>
            <a:r>
              <a:rPr lang="en-US" dirty="0" smtClean="0">
                <a:solidFill>
                  <a:schemeClr val="bg1"/>
                </a:solidFill>
              </a:rPr>
              <a:t>SECURITY PHYSICAL </a:t>
            </a:r>
            <a:r>
              <a:rPr lang="en-US" dirty="0">
                <a:solidFill>
                  <a:schemeClr val="bg1"/>
                </a:solidFill>
              </a:rPr>
              <a:t>SECURITY</a:t>
            </a:r>
          </a:p>
        </p:txBody>
      </p:sp>
      <p:pic>
        <p:nvPicPr>
          <p:cNvPr id="4" name="IT SECURITY_PHYSICAL SECURITY">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 y="990600"/>
            <a:ext cx="7924800" cy="5181600"/>
          </a:xfrm>
        </p:spPr>
      </p:pic>
    </p:spTree>
    <p:extLst>
      <p:ext uri="{BB962C8B-B14F-4D97-AF65-F5344CB8AC3E}">
        <p14:creationId xmlns:p14="http://schemas.microsoft.com/office/powerpoint/2010/main" val="3716001132"/>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11813"/>
            <a:ext cx="7216507" cy="1524000"/>
          </a:xfrm>
        </p:spPr>
        <p:txBody>
          <a:bodyPr/>
          <a:lstStyle/>
          <a:p>
            <a:r>
              <a:rPr lang="en-US" b="1" dirty="0">
                <a:solidFill>
                  <a:schemeClr val="bg1"/>
                </a:solidFill>
              </a:rPr>
              <a:t>Reporting Phishing Email Attacks</a:t>
            </a:r>
          </a:p>
        </p:txBody>
      </p:sp>
      <p:pic>
        <p:nvPicPr>
          <p:cNvPr id="1026" name="Picture 2" descr="J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026" y="2404233"/>
            <a:ext cx="4458974" cy="25480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95600" y="5464255"/>
            <a:ext cx="3576578" cy="1077218"/>
          </a:xfrm>
          <a:prstGeom prst="rect">
            <a:avLst/>
          </a:prstGeom>
          <a:noFill/>
        </p:spPr>
        <p:txBody>
          <a:bodyPr wrap="square" rtlCol="0">
            <a:spAutoFit/>
          </a:bodyPr>
          <a:lstStyle/>
          <a:p>
            <a:r>
              <a:rPr lang="en-US" sz="1600" dirty="0">
                <a:solidFill>
                  <a:schemeClr val="bg1"/>
                </a:solidFill>
                <a:latin typeface="+mn-lt"/>
              </a:rPr>
              <a:t>1. Select the suspected E-mail</a:t>
            </a:r>
            <a:br>
              <a:rPr lang="en-US" sz="1600" dirty="0">
                <a:solidFill>
                  <a:schemeClr val="bg1"/>
                </a:solidFill>
                <a:latin typeface="+mn-lt"/>
              </a:rPr>
            </a:br>
            <a:r>
              <a:rPr lang="en-US" sz="1600" dirty="0">
                <a:solidFill>
                  <a:schemeClr val="bg1"/>
                </a:solidFill>
                <a:latin typeface="+mn-lt"/>
              </a:rPr>
              <a:t>2. Select the button “Junk”</a:t>
            </a:r>
            <a:br>
              <a:rPr lang="en-US" sz="1600" dirty="0">
                <a:solidFill>
                  <a:schemeClr val="bg1"/>
                </a:solidFill>
                <a:latin typeface="+mn-lt"/>
              </a:rPr>
            </a:br>
            <a:r>
              <a:rPr lang="en-US" sz="1600" dirty="0">
                <a:solidFill>
                  <a:schemeClr val="bg1"/>
                </a:solidFill>
                <a:latin typeface="+mn-lt"/>
              </a:rPr>
              <a:t>3. Select the “Report as Junk” or “Report as Phishing”</a:t>
            </a:r>
            <a:r>
              <a:rPr lang="en-US" sz="1600" b="1" dirty="0">
                <a:solidFill>
                  <a:schemeClr val="bg1"/>
                </a:solidFill>
                <a:effectLst/>
              </a:rPr>
              <a:t> </a:t>
            </a:r>
            <a:endParaRPr lang="en-US" sz="1600" dirty="0">
              <a:solidFill>
                <a:schemeClr val="bg1"/>
              </a:solidFill>
            </a:endParaRPr>
          </a:p>
        </p:txBody>
      </p:sp>
      <p:pic>
        <p:nvPicPr>
          <p:cNvPr id="10"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398546"/>
            <a:ext cx="4547142" cy="2630654"/>
          </a:xfrm>
        </p:spPr>
      </p:pic>
      <p:sp>
        <p:nvSpPr>
          <p:cNvPr id="8" name="TextBox 7"/>
          <p:cNvSpPr txBox="1"/>
          <p:nvPr/>
        </p:nvSpPr>
        <p:spPr>
          <a:xfrm>
            <a:off x="555893" y="1847574"/>
            <a:ext cx="3593808" cy="646331"/>
          </a:xfrm>
          <a:prstGeom prst="rect">
            <a:avLst/>
          </a:prstGeom>
          <a:noFill/>
        </p:spPr>
        <p:txBody>
          <a:bodyPr wrap="square" rtlCol="0">
            <a:spAutoFit/>
          </a:bodyPr>
          <a:lstStyle/>
          <a:p>
            <a:pPr algn="ctr"/>
            <a:r>
              <a:rPr lang="en-US" b="1" dirty="0">
                <a:solidFill>
                  <a:schemeClr val="bg1"/>
                </a:solidFill>
              </a:rPr>
              <a:t>Microsoft Outlook installed on computer</a:t>
            </a:r>
          </a:p>
        </p:txBody>
      </p:sp>
      <p:sp>
        <p:nvSpPr>
          <p:cNvPr id="12" name="TextBox 11"/>
          <p:cNvSpPr txBox="1"/>
          <p:nvPr/>
        </p:nvSpPr>
        <p:spPr>
          <a:xfrm>
            <a:off x="4683889" y="1817616"/>
            <a:ext cx="3671888" cy="646331"/>
          </a:xfrm>
          <a:prstGeom prst="rect">
            <a:avLst/>
          </a:prstGeom>
          <a:noFill/>
        </p:spPr>
        <p:txBody>
          <a:bodyPr wrap="square" rtlCol="0">
            <a:spAutoFit/>
          </a:bodyPr>
          <a:lstStyle/>
          <a:p>
            <a:pPr algn="ctr"/>
            <a:r>
              <a:rPr lang="en-US" b="1" dirty="0">
                <a:solidFill>
                  <a:schemeClr val="bg1"/>
                </a:solidFill>
              </a:rPr>
              <a:t>Microsoft Outlook using internet browser</a:t>
            </a:r>
          </a:p>
        </p:txBody>
      </p:sp>
    </p:spTree>
    <p:extLst>
      <p:ext uri="{BB962C8B-B14F-4D97-AF65-F5344CB8AC3E}">
        <p14:creationId xmlns:p14="http://schemas.microsoft.com/office/powerpoint/2010/main" val="3177464907"/>
      </p:ext>
    </p:extLst>
  </p:cSld>
  <p:clrMapOvr>
    <a:masterClrMapping/>
  </p:clrMapOvr>
  <p:transition spd="slow">
    <p:randomBar dir="ver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19100" y="495300"/>
            <a:ext cx="8305800" cy="1143000"/>
          </a:xfrm>
        </p:spPr>
        <p:txBody>
          <a:bodyPr>
            <a:normAutofit fontScale="90000"/>
          </a:bodyPr>
          <a:lstStyle/>
          <a:p>
            <a:pPr algn="ctr" eaLnBrk="1" fontAlgn="auto" hangingPunct="1">
              <a:spcAft>
                <a:spcPts val="0"/>
              </a:spcAft>
              <a:defRPr/>
            </a:pPr>
            <a:r>
              <a:rPr lang="en-US" sz="3600" b="1" dirty="0" smtClean="0">
                <a:solidFill>
                  <a:schemeClr val="bg1"/>
                </a:solidFill>
                <a:ea typeface="ＭＳ Ｐゴシック" pitchFamily="34" charset="-128"/>
              </a:rPr>
              <a:t>INTERNET SAFETY</a:t>
            </a:r>
            <a:r>
              <a:rPr lang="en-US" sz="2400" b="1" dirty="0" smtClean="0">
                <a:solidFill>
                  <a:schemeClr val="bg2">
                    <a:lumMod val="50000"/>
                  </a:schemeClr>
                </a:solidFill>
                <a:ea typeface="ＭＳ Ｐゴシック" pitchFamily="34" charset="-128"/>
              </a:rPr>
              <a:t/>
            </a:r>
            <a:br>
              <a:rPr lang="en-US" sz="2400" b="1" dirty="0" smtClean="0">
                <a:solidFill>
                  <a:schemeClr val="bg2">
                    <a:lumMod val="50000"/>
                  </a:schemeClr>
                </a:solidFill>
                <a:ea typeface="ＭＳ Ｐゴシック" pitchFamily="34" charset="-128"/>
              </a:rPr>
            </a:br>
            <a:r>
              <a:rPr lang="en-US" altLang="en-US" sz="2000" b="1" dirty="0" smtClean="0">
                <a:solidFill>
                  <a:srgbClr val="191919"/>
                </a:solidFill>
                <a:ea typeface="ＭＳ Ｐゴシック" pitchFamily="34" charset="-128"/>
              </a:rPr>
              <a:t>BUL-5688.2 </a:t>
            </a:r>
            <a:r>
              <a:rPr lang="en-US" altLang="en-US" sz="2000" b="1" dirty="0">
                <a:solidFill>
                  <a:srgbClr val="191919"/>
                </a:solidFill>
                <a:ea typeface="ＭＳ Ｐゴシック" pitchFamily="34" charset="-128"/>
              </a:rPr>
              <a:t>- Social Media Policy for Employees and Associated Persons (Rev. 1/2015)</a:t>
            </a:r>
            <a:r>
              <a:rPr lang="en-US" altLang="en-US" sz="800" b="1" dirty="0">
                <a:solidFill>
                  <a:srgbClr val="191919"/>
                </a:solidFill>
                <a:ea typeface="ＭＳ Ｐゴシック" pitchFamily="34" charset="-128"/>
              </a:rPr>
              <a:t/>
            </a:r>
            <a:br>
              <a:rPr lang="en-US" altLang="en-US" sz="800" b="1" dirty="0">
                <a:solidFill>
                  <a:srgbClr val="191919"/>
                </a:solidFill>
                <a:ea typeface="ＭＳ Ｐゴシック" pitchFamily="34" charset="-128"/>
              </a:rPr>
            </a:br>
            <a:endParaRPr lang="en-US" sz="1000" b="1" dirty="0">
              <a:solidFill>
                <a:schemeClr val="bg2">
                  <a:lumMod val="50000"/>
                </a:schemeClr>
              </a:solidFill>
              <a:ea typeface="ＭＳ Ｐゴシック" pitchFamily="34" charset="-128"/>
            </a:endParaRPr>
          </a:p>
        </p:txBody>
      </p:sp>
      <p:sp>
        <p:nvSpPr>
          <p:cNvPr id="48131" name="Rectangle 3"/>
          <p:cNvSpPr>
            <a:spLocks noGrp="1" noChangeArrowheads="1"/>
          </p:cNvSpPr>
          <p:nvPr>
            <p:ph idx="1"/>
          </p:nvPr>
        </p:nvSpPr>
        <p:spPr>
          <a:xfrm>
            <a:off x="304800" y="1066800"/>
            <a:ext cx="8534400" cy="5181600"/>
          </a:xfrm>
        </p:spPr>
        <p:txBody>
          <a:bodyPr rtlCol="0">
            <a:normAutofit/>
          </a:bodyPr>
          <a:lstStyle/>
          <a:p>
            <a:pPr marL="0" indent="0" eaLnBrk="1" fontAlgn="auto" hangingPunct="1">
              <a:defRPr/>
            </a:pPr>
            <a:r>
              <a:rPr lang="en-US" altLang="en-US" dirty="0" smtClean="0">
                <a:solidFill>
                  <a:schemeClr val="bg1"/>
                </a:solidFill>
                <a:ea typeface="ＭＳ Ｐゴシック" pitchFamily="34" charset="-128"/>
              </a:rPr>
              <a:t>The </a:t>
            </a:r>
            <a:r>
              <a:rPr lang="en-US" altLang="en-US" dirty="0">
                <a:solidFill>
                  <a:schemeClr val="bg1"/>
                </a:solidFill>
                <a:ea typeface="ＭＳ Ｐゴシック" pitchFamily="34" charset="-128"/>
              </a:rPr>
              <a:t>District encourages positive relationships between students, employees and associated persons. There is</a:t>
            </a:r>
            <a:r>
              <a:rPr lang="en-US" altLang="en-US" dirty="0">
                <a:solidFill>
                  <a:srgbClr val="191919"/>
                </a:solidFill>
                <a:ea typeface="ＭＳ Ｐゴシック" pitchFamily="34" charset="-128"/>
              </a:rPr>
              <a:t>, </a:t>
            </a:r>
            <a:r>
              <a:rPr lang="en-US" altLang="en-US" dirty="0">
                <a:solidFill>
                  <a:schemeClr val="bg1"/>
                </a:solidFill>
                <a:ea typeface="ＭＳ Ｐゴシック" pitchFamily="34" charset="-128"/>
              </a:rPr>
              <a:t>however, a distinction between being supportive of students and the real or perceived breach of confidentiality or misconduct. </a:t>
            </a:r>
          </a:p>
          <a:p>
            <a:pPr marL="0" indent="0" eaLnBrk="1" fontAlgn="auto" hangingPunct="1">
              <a:defRPr/>
            </a:pPr>
            <a:r>
              <a:rPr lang="en-US" altLang="en-US" dirty="0" smtClean="0">
                <a:solidFill>
                  <a:schemeClr val="bg1"/>
                </a:solidFill>
                <a:ea typeface="ＭＳ Ｐゴシック" pitchFamily="34" charset="-128"/>
              </a:rPr>
              <a:t>Major Changes – Updated guidelines and definitions for District users while engaging in Social media</a:t>
            </a:r>
          </a:p>
          <a:p>
            <a:pPr marL="0" indent="0" eaLnBrk="1" fontAlgn="auto" hangingPunct="1">
              <a:buNone/>
              <a:defRPr/>
            </a:pPr>
            <a:endParaRPr lang="en-US" altLang="en-US" dirty="0">
              <a:solidFill>
                <a:schemeClr val="bg1"/>
              </a:solidFill>
              <a:ea typeface="ＭＳ Ｐゴシック" pitchFamily="34" charset="-128"/>
            </a:endParaRPr>
          </a:p>
          <a:p>
            <a:pPr marL="0" indent="0" eaLnBrk="1" fontAlgn="auto" hangingPunct="1">
              <a:defRPr/>
            </a:pPr>
            <a:r>
              <a:rPr lang="en-US" altLang="en-US" b="1" dirty="0" smtClean="0">
                <a:solidFill>
                  <a:schemeClr val="bg1"/>
                </a:solidFill>
                <a:ea typeface="ＭＳ Ｐゴシック" pitchFamily="34" charset="-128"/>
              </a:rPr>
              <a:t>Employees </a:t>
            </a:r>
            <a:r>
              <a:rPr lang="en-US" altLang="en-US" b="1" dirty="0">
                <a:solidFill>
                  <a:schemeClr val="bg1"/>
                </a:solidFill>
                <a:ea typeface="ＭＳ Ｐゴシック" pitchFamily="34" charset="-128"/>
              </a:rPr>
              <a:t>and all associated persons who work with or have contact with students are expected to follow all District policies, including BUL – 999.11, </a:t>
            </a:r>
            <a:r>
              <a:rPr lang="en-US" altLang="en-US" b="1" i="1" dirty="0">
                <a:solidFill>
                  <a:schemeClr val="bg1"/>
                </a:solidFill>
                <a:ea typeface="ＭＳ Ｐゴシック" pitchFamily="34" charset="-128"/>
              </a:rPr>
              <a:t>Responsible Use Policy </a:t>
            </a:r>
            <a:r>
              <a:rPr lang="en-US" altLang="en-US" b="1" i="1" dirty="0" smtClean="0">
                <a:solidFill>
                  <a:schemeClr val="bg1"/>
                </a:solidFill>
                <a:ea typeface="ＭＳ Ｐゴシック" pitchFamily="34" charset="-128"/>
              </a:rPr>
              <a:t>(RUP) </a:t>
            </a:r>
            <a:r>
              <a:rPr lang="en-US" altLang="en-US" b="1" i="1" dirty="0">
                <a:solidFill>
                  <a:schemeClr val="bg1"/>
                </a:solidFill>
                <a:ea typeface="ＭＳ Ｐゴシック" pitchFamily="34" charset="-128"/>
              </a:rPr>
              <a:t>For District Computer Systems</a:t>
            </a:r>
            <a:r>
              <a:rPr lang="en-US" altLang="en-US" b="1" dirty="0">
                <a:solidFill>
                  <a:schemeClr val="bg1"/>
                </a:solidFill>
                <a:ea typeface="ＭＳ Ｐゴシック" pitchFamily="34" charset="-128"/>
              </a:rPr>
              <a:t>, and BUL - 5167.0, </a:t>
            </a:r>
            <a:r>
              <a:rPr lang="en-US" altLang="en-US" b="1" i="1" dirty="0">
                <a:solidFill>
                  <a:schemeClr val="bg1"/>
                </a:solidFill>
                <a:ea typeface="ＭＳ Ｐゴシック" pitchFamily="34" charset="-128"/>
              </a:rPr>
              <a:t>Code of Conduct with Students – </a:t>
            </a:r>
            <a:endParaRPr lang="en-US" altLang="en-US" b="1" dirty="0">
              <a:solidFill>
                <a:schemeClr val="bg1"/>
              </a:solidFill>
              <a:ea typeface="ＭＳ Ｐゴシック" pitchFamily="34" charset="-128"/>
            </a:endParaRPr>
          </a:p>
        </p:txBody>
      </p:sp>
      <p:sp>
        <p:nvSpPr>
          <p:cNvPr id="9933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CBFD9C8-D28C-443A-BB47-8A9A02648923}" type="slidenum">
              <a:rPr lang="en-US" altLang="en-US" smtClean="0">
                <a:latin typeface="Verdana" panose="020B0604030504040204" pitchFamily="34" charset="0"/>
              </a:rPr>
              <a:pPr/>
              <a:t>53</a:t>
            </a:fld>
            <a:endParaRPr lang="en-US" altLang="en-US" smtClean="0">
              <a:latin typeface="Verdana" panose="020B0604030504040204"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131">
                                            <p:txEl>
                                              <p:pRg st="3" end="3"/>
                                            </p:txEl>
                                          </p:spTgt>
                                        </p:tgtEl>
                                        <p:attrNameLst>
                                          <p:attrName>style.visibility</p:attrName>
                                        </p:attrNameLst>
                                      </p:cBhvr>
                                      <p:to>
                                        <p:strVal val="visible"/>
                                      </p:to>
                                    </p:set>
                                    <p:anim calcmode="lin" valueType="num">
                                      <p:cBhvr additive="base">
                                        <p:cTn id="19" dur="500" fill="hold"/>
                                        <p:tgtEl>
                                          <p:spTgt spid="4813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381000" y="381000"/>
            <a:ext cx="8305800" cy="609600"/>
          </a:xfrm>
        </p:spPr>
        <p:txBody>
          <a:bodyPr/>
          <a:lstStyle/>
          <a:p>
            <a:pPr algn="ctr" eaLnBrk="1" fontAlgn="auto" hangingPunct="1">
              <a:spcAft>
                <a:spcPts val="0"/>
              </a:spcAft>
              <a:defRPr/>
            </a:pPr>
            <a:r>
              <a:rPr lang="en-US" b="1" dirty="0">
                <a:solidFill>
                  <a:schemeClr val="bg2">
                    <a:lumMod val="50000"/>
                  </a:schemeClr>
                </a:solidFill>
                <a:ea typeface="ＭＳ Ｐゴシック" pitchFamily="34" charset="-128"/>
              </a:rPr>
              <a:t>Internet Safety - Continued</a:t>
            </a:r>
            <a:endParaRPr lang="en-US" b="1" dirty="0">
              <a:ea typeface="ＭＳ Ｐゴシック" pitchFamily="34" charset="-128"/>
            </a:endParaRPr>
          </a:p>
        </p:txBody>
      </p:sp>
      <p:sp>
        <p:nvSpPr>
          <p:cNvPr id="51203" name="Rectangle 3"/>
          <p:cNvSpPr>
            <a:spLocks noGrp="1" noChangeArrowheads="1"/>
          </p:cNvSpPr>
          <p:nvPr>
            <p:ph idx="1"/>
          </p:nvPr>
        </p:nvSpPr>
        <p:spPr>
          <a:xfrm>
            <a:off x="-38100" y="1003426"/>
            <a:ext cx="9144000" cy="5334000"/>
          </a:xfrm>
        </p:spPr>
        <p:txBody>
          <a:bodyPr rtlCol="0">
            <a:normAutofit/>
          </a:bodyPr>
          <a:lstStyle/>
          <a:p>
            <a:pPr marL="0" indent="0" algn="ctr" eaLnBrk="1" fontAlgn="auto" hangingPunct="1">
              <a:buFontTx/>
              <a:buNone/>
              <a:defRPr/>
            </a:pPr>
            <a:r>
              <a:rPr lang="en-US" altLang="en-US" b="1" dirty="0">
                <a:solidFill>
                  <a:srgbClr val="191919"/>
                </a:solidFill>
                <a:ea typeface="ＭＳ Ｐゴシック" pitchFamily="34" charset="-128"/>
              </a:rPr>
              <a:t>Social Media Policy for Employees and Associated Persons </a:t>
            </a:r>
            <a:r>
              <a:rPr lang="en-US" altLang="en-US" sz="1600" b="1" dirty="0">
                <a:solidFill>
                  <a:srgbClr val="191919"/>
                </a:solidFill>
                <a:ea typeface="ＭＳ Ｐゴシック" pitchFamily="34" charset="-128"/>
              </a:rPr>
              <a:t>- Continued</a:t>
            </a:r>
          </a:p>
          <a:p>
            <a:pPr marL="0" indent="0" eaLnBrk="1" fontAlgn="auto" hangingPunct="1">
              <a:defRPr/>
            </a:pPr>
            <a:r>
              <a:rPr lang="en-US" altLang="en-US" b="1" dirty="0">
                <a:solidFill>
                  <a:srgbClr val="191919"/>
                </a:solidFill>
                <a:ea typeface="ＭＳ Ｐゴシック" pitchFamily="34" charset="-128"/>
              </a:rPr>
              <a:t>Posting inappropriate threatening, harassing, racist, biased, derogatory, disparaging or bullying comments toward or about any student, employee, or associated person on any website is prohibited and may be subject to discipline. </a:t>
            </a:r>
          </a:p>
          <a:p>
            <a:pPr marL="0" indent="0" eaLnBrk="1" fontAlgn="auto" hangingPunct="1">
              <a:defRPr/>
            </a:pPr>
            <a:r>
              <a:rPr lang="en-US" altLang="en-US" b="1" u="sng" dirty="0">
                <a:solidFill>
                  <a:srgbClr val="FF0000"/>
                </a:solidFill>
                <a:ea typeface="ＭＳ Ｐゴシック" pitchFamily="34" charset="-128"/>
              </a:rPr>
              <a:t>Threats are taken seriously and are subject to law enforcement intervention, including but not limited to formal threat assessments.</a:t>
            </a:r>
            <a:r>
              <a:rPr lang="en-US" altLang="en-US" dirty="0">
                <a:solidFill>
                  <a:srgbClr val="191919"/>
                </a:solidFill>
                <a:ea typeface="ＭＳ Ｐゴシック" pitchFamily="34" charset="-128"/>
              </a:rPr>
              <a:t> [Refer to BUL - 5798.0, </a:t>
            </a:r>
            <a:r>
              <a:rPr lang="en-US" altLang="en-US" i="1" dirty="0">
                <a:solidFill>
                  <a:srgbClr val="191919"/>
                </a:solidFill>
                <a:ea typeface="ＭＳ Ｐゴシック" pitchFamily="34" charset="-128"/>
              </a:rPr>
              <a:t>Workplace Violence, Bullying and Threats (Adult-to-Adult)</a:t>
            </a:r>
            <a:r>
              <a:rPr lang="en-US" altLang="en-US" dirty="0">
                <a:solidFill>
                  <a:srgbClr val="191919"/>
                </a:solidFill>
                <a:ea typeface="ＭＳ Ｐゴシック" pitchFamily="34" charset="-128"/>
              </a:rPr>
              <a:t>] </a:t>
            </a:r>
            <a:endParaRPr lang="en-US" altLang="en-US" dirty="0" smtClean="0">
              <a:solidFill>
                <a:srgbClr val="191919"/>
              </a:solidFill>
              <a:ea typeface="ＭＳ Ｐゴシック" pitchFamily="34" charset="-128"/>
            </a:endParaRPr>
          </a:p>
          <a:p>
            <a:pPr marL="0" indent="0" eaLnBrk="1" fontAlgn="auto" hangingPunct="1">
              <a:defRPr/>
            </a:pPr>
            <a:endParaRPr lang="en-US" altLang="en-US" dirty="0">
              <a:solidFill>
                <a:srgbClr val="191919"/>
              </a:solidFill>
              <a:ea typeface="ＭＳ Ｐゴシック" pitchFamily="34" charset="-128"/>
            </a:endParaRPr>
          </a:p>
          <a:p>
            <a:pPr marL="0" indent="0" eaLnBrk="1" fontAlgn="auto" hangingPunct="1">
              <a:defRPr/>
            </a:pPr>
            <a:r>
              <a:rPr lang="en-US" altLang="en-US" b="1" u="sng" dirty="0">
                <a:solidFill>
                  <a:srgbClr val="FF0000"/>
                </a:solidFill>
                <a:ea typeface="ＭＳ Ｐゴシック" pitchFamily="34" charset="-128"/>
              </a:rPr>
              <a:t>Use of District logos or images on one</a:t>
            </a:r>
            <a:r>
              <a:rPr lang="ja-JP" altLang="en-US" b="1" u="sng" dirty="0">
                <a:solidFill>
                  <a:srgbClr val="FF0000"/>
                </a:solidFill>
                <a:ea typeface="ＭＳ Ｐゴシック" pitchFamily="34" charset="-128"/>
              </a:rPr>
              <a:t>’</a:t>
            </a:r>
            <a:r>
              <a:rPr lang="en-US" altLang="ja-JP" b="1" u="sng" dirty="0">
                <a:solidFill>
                  <a:srgbClr val="FF0000"/>
                </a:solidFill>
                <a:ea typeface="ＭＳ Ｐゴシック" pitchFamily="34" charset="-128"/>
              </a:rPr>
              <a:t>s personal social networking sites is prohibited.</a:t>
            </a:r>
            <a:r>
              <a:rPr lang="en-US" altLang="ja-JP" dirty="0">
                <a:solidFill>
                  <a:srgbClr val="191919"/>
                </a:solidFill>
                <a:ea typeface="ＭＳ Ｐゴシック" pitchFamily="34" charset="-128"/>
              </a:rPr>
              <a:t> If you wish to promote a specific LAUSD activity or event, you may do so in accordance with the Office of Communications and Media Services guidelines. </a:t>
            </a:r>
            <a:endParaRPr lang="en-US" altLang="ja-JP" dirty="0" smtClean="0">
              <a:solidFill>
                <a:srgbClr val="191919"/>
              </a:solidFill>
              <a:ea typeface="ＭＳ Ｐゴシック" pitchFamily="34" charset="-128"/>
            </a:endParaRPr>
          </a:p>
          <a:p>
            <a:pPr marL="0" indent="0" eaLnBrk="1" fontAlgn="auto" hangingPunct="1">
              <a:defRPr/>
            </a:pPr>
            <a:endParaRPr lang="en-US" altLang="ja-JP" dirty="0">
              <a:solidFill>
                <a:srgbClr val="191919"/>
              </a:solidFill>
              <a:ea typeface="ＭＳ Ｐゴシック" pitchFamily="34" charset="-128"/>
            </a:endParaRPr>
          </a:p>
          <a:p>
            <a:pPr marL="0" indent="0" eaLnBrk="1" fontAlgn="auto" hangingPunct="1">
              <a:defRPr/>
            </a:pPr>
            <a:r>
              <a:rPr lang="en-US" altLang="en-US" b="1" u="sng" dirty="0">
                <a:solidFill>
                  <a:srgbClr val="FF0000"/>
                </a:solidFill>
                <a:ea typeface="ＭＳ Ｐゴシック" pitchFamily="34" charset="-128"/>
              </a:rPr>
              <a:t>Misrepresenting oneself by using someone else</a:t>
            </a:r>
            <a:r>
              <a:rPr lang="ja-JP" altLang="en-US" b="1" u="sng" dirty="0">
                <a:solidFill>
                  <a:srgbClr val="FF0000"/>
                </a:solidFill>
                <a:ea typeface="ＭＳ Ｐゴシック" pitchFamily="34" charset="-128"/>
              </a:rPr>
              <a:t>’</a:t>
            </a:r>
            <a:r>
              <a:rPr lang="en-US" altLang="ja-JP" b="1" u="sng" dirty="0">
                <a:solidFill>
                  <a:srgbClr val="FF0000"/>
                </a:solidFill>
                <a:ea typeface="ＭＳ Ｐゴシック" pitchFamily="34" charset="-128"/>
              </a:rPr>
              <a:t>s identity may be identity theft.</a:t>
            </a:r>
            <a:r>
              <a:rPr lang="en-US" altLang="ja-JP" u="sng" dirty="0">
                <a:solidFill>
                  <a:srgbClr val="191919"/>
                </a:solidFill>
                <a:ea typeface="ＭＳ Ｐゴシック" pitchFamily="34" charset="-128"/>
              </a:rPr>
              <a:t> </a:t>
            </a:r>
            <a:r>
              <a:rPr lang="en-US" altLang="ja-JP" dirty="0">
                <a:solidFill>
                  <a:srgbClr val="191919"/>
                </a:solidFill>
                <a:ea typeface="ＭＳ Ｐゴシック" pitchFamily="34" charset="-128"/>
              </a:rPr>
              <a:t>It is advisable to periodically check that one</a:t>
            </a:r>
            <a:r>
              <a:rPr lang="ja-JP" altLang="en-US" dirty="0">
                <a:solidFill>
                  <a:srgbClr val="191919"/>
                </a:solidFill>
                <a:ea typeface="ＭＳ Ｐゴシック" pitchFamily="34" charset="-128"/>
              </a:rPr>
              <a:t>’</a:t>
            </a:r>
            <a:r>
              <a:rPr lang="en-US" altLang="ja-JP" dirty="0">
                <a:solidFill>
                  <a:srgbClr val="191919"/>
                </a:solidFill>
                <a:ea typeface="ＭＳ Ｐゴシック" pitchFamily="34" charset="-128"/>
              </a:rPr>
              <a:t>s identity has not been compromised. </a:t>
            </a:r>
          </a:p>
        </p:txBody>
      </p:sp>
      <p:sp>
        <p:nvSpPr>
          <p:cNvPr id="101380" name="Slide Number Placeholder 1"/>
          <p:cNvSpPr>
            <a:spLocks noGrp="1"/>
          </p:cNvSpPr>
          <p:nvPr>
            <p:ph type="sldNum" sz="quarter" idx="12"/>
          </p:nvPr>
        </p:nvSpPr>
        <p:spPr bwMode="auto">
          <a:xfrm>
            <a:off x="8305800" y="6210300"/>
            <a:ext cx="554038"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1E82C0E-64C0-44FF-9783-29692C620A41}" type="slidenum">
              <a:rPr lang="en-US" altLang="en-US" sz="1600" smtClean="0">
                <a:latin typeface="Verdana" panose="020B0604030504040204" pitchFamily="34" charset="0"/>
              </a:rPr>
              <a:pPr/>
              <a:t>54</a:t>
            </a:fld>
            <a:endParaRPr lang="en-US" altLang="en-US" sz="1600" dirty="0" smtClean="0">
              <a:latin typeface="Verdana" panose="020B0604030504040204" pitchFamily="34"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203">
                                            <p:txEl>
                                              <p:pRg st="1" end="1"/>
                                            </p:txEl>
                                          </p:spTgt>
                                        </p:tgtEl>
                                        <p:attrNameLst>
                                          <p:attrName>style.visibility</p:attrName>
                                        </p:attrNameLst>
                                      </p:cBhvr>
                                      <p:to>
                                        <p:strVal val="visible"/>
                                      </p:to>
                                    </p:set>
                                    <p:animEffect transition="in" filter="fade">
                                      <p:cBhvr>
                                        <p:cTn id="7" dur="1000"/>
                                        <p:tgtEl>
                                          <p:spTgt spid="51203">
                                            <p:txEl>
                                              <p:pRg st="1" end="1"/>
                                            </p:txEl>
                                          </p:spTgt>
                                        </p:tgtEl>
                                      </p:cBhvr>
                                    </p:animEffect>
                                    <p:anim calcmode="lin" valueType="num">
                                      <p:cBhvr>
                                        <p:cTn id="8" dur="10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120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1203">
                                            <p:txEl>
                                              <p:pRg st="2" end="2"/>
                                            </p:txEl>
                                          </p:spTgt>
                                        </p:tgtEl>
                                        <p:attrNameLst>
                                          <p:attrName>style.visibility</p:attrName>
                                        </p:attrNameLst>
                                      </p:cBhvr>
                                      <p:to>
                                        <p:strVal val="visible"/>
                                      </p:to>
                                    </p:set>
                                    <p:animEffect transition="in" filter="fade">
                                      <p:cBhvr>
                                        <p:cTn id="14" dur="1000"/>
                                        <p:tgtEl>
                                          <p:spTgt spid="51203">
                                            <p:txEl>
                                              <p:pRg st="2" end="2"/>
                                            </p:txEl>
                                          </p:spTgt>
                                        </p:tgtEl>
                                      </p:cBhvr>
                                    </p:animEffect>
                                    <p:anim calcmode="lin" valueType="num">
                                      <p:cBhvr>
                                        <p:cTn id="15" dur="10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120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1203">
                                            <p:txEl>
                                              <p:pRg st="4" end="4"/>
                                            </p:txEl>
                                          </p:spTgt>
                                        </p:tgtEl>
                                        <p:attrNameLst>
                                          <p:attrName>style.visibility</p:attrName>
                                        </p:attrNameLst>
                                      </p:cBhvr>
                                      <p:to>
                                        <p:strVal val="visible"/>
                                      </p:to>
                                    </p:set>
                                    <p:animEffect transition="in" filter="fade">
                                      <p:cBhvr>
                                        <p:cTn id="21" dur="1000"/>
                                        <p:tgtEl>
                                          <p:spTgt spid="51203">
                                            <p:txEl>
                                              <p:pRg st="4" end="4"/>
                                            </p:txEl>
                                          </p:spTgt>
                                        </p:tgtEl>
                                      </p:cBhvr>
                                    </p:animEffect>
                                    <p:anim calcmode="lin" valueType="num">
                                      <p:cBhvr>
                                        <p:cTn id="22" dur="1000" fill="hold"/>
                                        <p:tgtEl>
                                          <p:spTgt spid="5120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120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1203">
                                            <p:txEl>
                                              <p:pRg st="6" end="6"/>
                                            </p:txEl>
                                          </p:spTgt>
                                        </p:tgtEl>
                                        <p:attrNameLst>
                                          <p:attrName>style.visibility</p:attrName>
                                        </p:attrNameLst>
                                      </p:cBhvr>
                                      <p:to>
                                        <p:strVal val="visible"/>
                                      </p:to>
                                    </p:set>
                                    <p:animEffect transition="in" filter="fade">
                                      <p:cBhvr>
                                        <p:cTn id="28" dur="1000"/>
                                        <p:tgtEl>
                                          <p:spTgt spid="51203">
                                            <p:txEl>
                                              <p:pRg st="6" end="6"/>
                                            </p:txEl>
                                          </p:spTgt>
                                        </p:tgtEl>
                                      </p:cBhvr>
                                    </p:animEffect>
                                    <p:anim calcmode="lin" valueType="num">
                                      <p:cBhvr>
                                        <p:cTn id="29" dur="1000" fill="hold"/>
                                        <p:tgtEl>
                                          <p:spTgt spid="5120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120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81000" y="228600"/>
            <a:ext cx="8305800" cy="609600"/>
          </a:xfrm>
        </p:spPr>
        <p:txBody>
          <a:bodyPr/>
          <a:lstStyle/>
          <a:p>
            <a:pPr algn="ctr" eaLnBrk="1" fontAlgn="auto" hangingPunct="1">
              <a:spcAft>
                <a:spcPts val="0"/>
              </a:spcAft>
              <a:defRPr/>
            </a:pPr>
            <a:r>
              <a:rPr lang="en-US" sz="2400" b="1" dirty="0" smtClean="0">
                <a:solidFill>
                  <a:schemeClr val="bg2">
                    <a:lumMod val="50000"/>
                  </a:schemeClr>
                </a:solidFill>
                <a:ea typeface="ＭＳ Ｐゴシック" pitchFamily="34" charset="-128"/>
              </a:rPr>
              <a:t> </a:t>
            </a:r>
            <a:r>
              <a:rPr lang="en-US" sz="2400" b="1" dirty="0">
                <a:solidFill>
                  <a:schemeClr val="bg2">
                    <a:lumMod val="50000"/>
                  </a:schemeClr>
                </a:solidFill>
                <a:ea typeface="ＭＳ Ｐゴシック" pitchFamily="34" charset="-128"/>
              </a:rPr>
              <a:t>Internet Safety - Continued</a:t>
            </a:r>
            <a:endParaRPr lang="en-US" sz="2400" b="1" dirty="0">
              <a:ea typeface="ＭＳ Ｐゴシック" pitchFamily="34" charset="-128"/>
            </a:endParaRPr>
          </a:p>
        </p:txBody>
      </p:sp>
      <p:sp>
        <p:nvSpPr>
          <p:cNvPr id="26627" name="Rectangle 3"/>
          <p:cNvSpPr>
            <a:spLocks noGrp="1" noChangeArrowheads="1"/>
          </p:cNvSpPr>
          <p:nvPr>
            <p:ph idx="1"/>
          </p:nvPr>
        </p:nvSpPr>
        <p:spPr>
          <a:xfrm>
            <a:off x="266700" y="914400"/>
            <a:ext cx="8534400" cy="5334000"/>
          </a:xfrm>
          <a:extLst/>
        </p:spPr>
        <p:txBody>
          <a:bodyPr rtlCol="0">
            <a:normAutofit fontScale="40000" lnSpcReduction="20000"/>
          </a:bodyPr>
          <a:lstStyle/>
          <a:p>
            <a:pPr marL="0" indent="0" algn="ctr" eaLnBrk="1" fontAlgn="auto" hangingPunct="1">
              <a:buFontTx/>
              <a:buNone/>
              <a:defRPr/>
            </a:pPr>
            <a:r>
              <a:rPr lang="en-US" altLang="en-US" sz="5000" b="1" dirty="0">
                <a:solidFill>
                  <a:srgbClr val="191919"/>
                </a:solidFill>
                <a:ea typeface="ＭＳ Ｐゴシック" pitchFamily="34" charset="-128"/>
              </a:rPr>
              <a:t>Social Media Policy for Employees and Associated </a:t>
            </a:r>
            <a:r>
              <a:rPr lang="en-US" altLang="en-US" sz="5000" b="1" dirty="0" smtClean="0">
                <a:solidFill>
                  <a:srgbClr val="191919"/>
                </a:solidFill>
                <a:ea typeface="ＭＳ Ｐゴシック" pitchFamily="34" charset="-128"/>
              </a:rPr>
              <a:t>Persons (continued)</a:t>
            </a:r>
          </a:p>
          <a:p>
            <a:pPr marL="0" indent="0" algn="ctr" eaLnBrk="1" fontAlgn="auto" hangingPunct="1">
              <a:buFontTx/>
              <a:buNone/>
              <a:defRPr/>
            </a:pPr>
            <a:endParaRPr lang="en-US" altLang="en-US" sz="2600" b="1" dirty="0">
              <a:solidFill>
                <a:srgbClr val="191919"/>
              </a:solidFill>
              <a:ea typeface="ＭＳ Ｐゴシック" pitchFamily="34" charset="-128"/>
              <a:cs typeface="Arial" panose="020B0604020202020204" pitchFamily="34" charset="0"/>
            </a:endParaRPr>
          </a:p>
          <a:p>
            <a:pPr marL="0" indent="0" eaLnBrk="1" fontAlgn="auto" hangingPunct="1">
              <a:defRPr/>
            </a:pPr>
            <a:r>
              <a:rPr lang="en-US" altLang="en-US" sz="5000" u="sng" dirty="0">
                <a:solidFill>
                  <a:srgbClr val="191919"/>
                </a:solidFill>
                <a:highlight>
                  <a:srgbClr val="FFFF00"/>
                </a:highlight>
                <a:ea typeface="ＭＳ Ｐゴシック" pitchFamily="34" charset="-128"/>
                <a:cs typeface="Arial" panose="020B0604020202020204" pitchFamily="34" charset="0"/>
              </a:rPr>
              <a:t>Any employee or associated person </a:t>
            </a:r>
            <a:r>
              <a:rPr lang="en-US" altLang="en-US" sz="5000" dirty="0">
                <a:solidFill>
                  <a:srgbClr val="191919"/>
                </a:solidFill>
                <a:highlight>
                  <a:srgbClr val="FFFF00"/>
                </a:highlight>
                <a:ea typeface="ＭＳ Ｐゴシック" pitchFamily="34" charset="-128"/>
                <a:cs typeface="Arial" panose="020B0604020202020204" pitchFamily="34" charset="0"/>
              </a:rPr>
              <a:t>engaging in inappropriate conduct including the inappropriate use of social media sites </a:t>
            </a:r>
            <a:r>
              <a:rPr lang="en-US" altLang="en-US" sz="5000" u="sng" dirty="0">
                <a:solidFill>
                  <a:srgbClr val="191919"/>
                </a:solidFill>
                <a:highlight>
                  <a:srgbClr val="FFFF00"/>
                </a:highlight>
                <a:ea typeface="ＭＳ Ｐゴシック" pitchFamily="34" charset="-128"/>
                <a:cs typeface="Arial" panose="020B0604020202020204" pitchFamily="34" charset="0"/>
              </a:rPr>
              <a:t>during or after school hours may be subject to discipline</a:t>
            </a:r>
            <a:r>
              <a:rPr lang="en-US" altLang="en-US" sz="5000" u="sng" dirty="0" smtClean="0">
                <a:solidFill>
                  <a:srgbClr val="191919"/>
                </a:solidFill>
                <a:highlight>
                  <a:srgbClr val="FFFF00"/>
                </a:highlight>
                <a:ea typeface="ＭＳ Ｐゴシック" pitchFamily="34" charset="-128"/>
                <a:cs typeface="Arial" panose="020B0604020202020204" pitchFamily="34" charset="0"/>
              </a:rPr>
              <a:t>.</a:t>
            </a:r>
          </a:p>
          <a:p>
            <a:pPr marL="0" indent="0" eaLnBrk="1" fontAlgn="auto" hangingPunct="1">
              <a:defRPr/>
            </a:pPr>
            <a:endParaRPr lang="en-US" altLang="en-US" sz="5000" u="sng" dirty="0">
              <a:solidFill>
                <a:srgbClr val="191919"/>
              </a:solidFill>
              <a:highlight>
                <a:srgbClr val="FFFF00"/>
              </a:highlight>
              <a:ea typeface="ＭＳ Ｐゴシック" pitchFamily="34" charset="-128"/>
              <a:cs typeface="Arial" panose="020B0604020202020204" pitchFamily="34" charset="0"/>
            </a:endParaRPr>
          </a:p>
          <a:p>
            <a:pPr marL="0" indent="0" eaLnBrk="1" fontAlgn="auto" hangingPunct="1">
              <a:defRPr/>
            </a:pPr>
            <a:r>
              <a:rPr lang="en-US" altLang="en-US" sz="5000" b="1" dirty="0">
                <a:solidFill>
                  <a:schemeClr val="bg1"/>
                </a:solidFill>
                <a:ea typeface="ＭＳ Ｐゴシック" pitchFamily="34" charset="-128"/>
                <a:cs typeface="Arial" panose="020B0604020202020204" pitchFamily="34" charset="0"/>
              </a:rPr>
              <a:t>Never share confidential or privileged information about students or personnel (e.g., grades, attendance records, or other pupil/personnel record information). </a:t>
            </a:r>
            <a:endParaRPr lang="en-US" altLang="en-US" sz="5000" b="1" dirty="0" smtClean="0">
              <a:solidFill>
                <a:schemeClr val="bg1"/>
              </a:solidFill>
              <a:ea typeface="ＭＳ Ｐゴシック" pitchFamily="34" charset="-128"/>
              <a:cs typeface="Arial" panose="020B0604020202020204" pitchFamily="34" charset="0"/>
            </a:endParaRPr>
          </a:p>
          <a:p>
            <a:pPr marL="0" indent="0" eaLnBrk="1" fontAlgn="auto" hangingPunct="1">
              <a:buNone/>
              <a:defRPr/>
            </a:pPr>
            <a:endParaRPr lang="en-US" altLang="en-US" sz="5000" b="1" dirty="0">
              <a:solidFill>
                <a:srgbClr val="FF0000"/>
              </a:solidFill>
              <a:effectLst>
                <a:outerShdw blurRad="38100" dist="38100" dir="2700000" algn="tl">
                  <a:srgbClr val="000000"/>
                </a:outerShdw>
              </a:effectLst>
              <a:ea typeface="ＭＳ Ｐゴシック" pitchFamily="34" charset="-128"/>
              <a:cs typeface="Arial" panose="020B0604020202020204" pitchFamily="34" charset="0"/>
            </a:endParaRPr>
          </a:p>
          <a:p>
            <a:pPr marL="0" indent="0" eaLnBrk="1" fontAlgn="auto" hangingPunct="1">
              <a:defRPr/>
            </a:pPr>
            <a:r>
              <a:rPr lang="en-US" altLang="en-US" sz="5000" dirty="0">
                <a:solidFill>
                  <a:srgbClr val="191919"/>
                </a:solidFill>
                <a:highlight>
                  <a:srgbClr val="FFFF00"/>
                </a:highlight>
                <a:ea typeface="ＭＳ Ｐゴシック" pitchFamily="34" charset="-128"/>
                <a:cs typeface="Arial" panose="020B0604020202020204" pitchFamily="34" charset="0"/>
              </a:rPr>
              <a:t>Users should have no expectation of privacy regarding their use of District property, network and/or Internet access to files, including email. </a:t>
            </a:r>
            <a:r>
              <a:rPr lang="en-US" altLang="en-US" sz="5000" u="sng" dirty="0">
                <a:solidFill>
                  <a:srgbClr val="191919"/>
                </a:solidFill>
                <a:highlight>
                  <a:srgbClr val="FFFF00"/>
                </a:highlight>
                <a:ea typeface="ＭＳ Ｐゴシック" pitchFamily="34" charset="-128"/>
                <a:cs typeface="Arial" panose="020B0604020202020204" pitchFamily="34" charset="0"/>
              </a:rPr>
              <a:t>The District reserves the right to monitor users</a:t>
            </a:r>
            <a:r>
              <a:rPr lang="ja-JP" altLang="en-US" sz="5000" u="sng" dirty="0">
                <a:solidFill>
                  <a:srgbClr val="191919"/>
                </a:solidFill>
                <a:highlight>
                  <a:srgbClr val="FFFF00"/>
                </a:highlight>
                <a:ea typeface="ＭＳ Ｐゴシック" pitchFamily="34" charset="-128"/>
                <a:cs typeface="Arial" panose="020B0604020202020204" pitchFamily="34" charset="0"/>
              </a:rPr>
              <a:t>’</a:t>
            </a:r>
            <a:r>
              <a:rPr lang="en-US" altLang="ja-JP" sz="5000" u="sng" dirty="0">
                <a:solidFill>
                  <a:srgbClr val="191919"/>
                </a:solidFill>
                <a:highlight>
                  <a:srgbClr val="FFFF00"/>
                </a:highlight>
                <a:ea typeface="ＭＳ Ｐゴシック" pitchFamily="34" charset="-128"/>
                <a:cs typeface="Arial" panose="020B0604020202020204" pitchFamily="34" charset="0"/>
              </a:rPr>
              <a:t> online activities and to access, review, copy, and store or delete any electronic communication or files and/or disclose them to others as it deems necessary. </a:t>
            </a:r>
            <a:r>
              <a:rPr lang="en-US" altLang="ja-JP" sz="5000" dirty="0">
                <a:solidFill>
                  <a:srgbClr val="191919"/>
                </a:solidFill>
                <a:highlight>
                  <a:srgbClr val="FFFF00"/>
                </a:highlight>
                <a:ea typeface="ＭＳ Ｐゴシック" pitchFamily="34" charset="-128"/>
                <a:cs typeface="Arial" panose="020B0604020202020204" pitchFamily="34" charset="0"/>
              </a:rPr>
              <a:t>[Refer to BUL – 999.11, </a:t>
            </a:r>
            <a:r>
              <a:rPr lang="en-US" altLang="ja-JP" sz="5000" i="1" dirty="0">
                <a:solidFill>
                  <a:srgbClr val="191919"/>
                </a:solidFill>
                <a:highlight>
                  <a:srgbClr val="FFFF00"/>
                </a:highlight>
                <a:ea typeface="ＭＳ Ｐゴシック" pitchFamily="34" charset="-128"/>
                <a:cs typeface="Arial" panose="020B0604020202020204" pitchFamily="34" charset="0"/>
              </a:rPr>
              <a:t>Responsible Use Policy (RUP) For District Computer Systems</a:t>
            </a:r>
            <a:r>
              <a:rPr lang="en-US" altLang="ja-JP" sz="5000" dirty="0">
                <a:solidFill>
                  <a:srgbClr val="191919"/>
                </a:solidFill>
                <a:highlight>
                  <a:srgbClr val="FFFF00"/>
                </a:highlight>
                <a:ea typeface="ＭＳ Ｐゴシック" pitchFamily="34" charset="-128"/>
                <a:cs typeface="Arial" panose="020B0604020202020204" pitchFamily="34" charset="0"/>
              </a:rPr>
              <a:t>] </a:t>
            </a:r>
          </a:p>
        </p:txBody>
      </p:sp>
      <p:sp>
        <p:nvSpPr>
          <p:cNvPr id="10342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AF70013-78B3-4938-96EC-2437454648F9}" type="slidenum">
              <a:rPr lang="en-US" altLang="en-US" smtClean="0">
                <a:latin typeface="Verdana" panose="020B0604030504040204" pitchFamily="34" charset="0"/>
              </a:rPr>
              <a:pPr/>
              <a:t>55</a:t>
            </a:fld>
            <a:endParaRPr lang="en-US" altLang="en-US" dirty="0" smtClean="0">
              <a:latin typeface="Verdana" panose="020B0604030504040204" pitchFamily="34" charset="0"/>
            </a:endParaRPr>
          </a:p>
        </p:txBody>
      </p:sp>
    </p:spTree>
  </p:cSld>
  <p:clrMapOvr>
    <a:masterClrMapping/>
  </p:clrMapOvr>
  <p:transition spd="slow">
    <p:blinds dir="ver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81000" y="381000"/>
            <a:ext cx="8305800" cy="381000"/>
          </a:xfrm>
        </p:spPr>
        <p:txBody>
          <a:bodyPr>
            <a:normAutofit fontScale="90000"/>
          </a:bodyPr>
          <a:lstStyle/>
          <a:p>
            <a:pPr algn="ctr" eaLnBrk="1" fontAlgn="auto" hangingPunct="1">
              <a:spcAft>
                <a:spcPts val="0"/>
              </a:spcAft>
              <a:defRPr/>
            </a:pPr>
            <a:r>
              <a:rPr lang="en-US" b="1" dirty="0">
                <a:solidFill>
                  <a:schemeClr val="bg2">
                    <a:lumMod val="50000"/>
                  </a:schemeClr>
                </a:solidFill>
                <a:ea typeface="ＭＳ Ｐゴシック" pitchFamily="34" charset="-128"/>
              </a:rPr>
              <a:t>Internet Safety</a:t>
            </a:r>
            <a:br>
              <a:rPr lang="en-US" b="1" dirty="0">
                <a:solidFill>
                  <a:schemeClr val="bg2">
                    <a:lumMod val="50000"/>
                  </a:schemeClr>
                </a:solidFill>
                <a:ea typeface="ＭＳ Ｐゴシック" pitchFamily="34" charset="-128"/>
              </a:rPr>
            </a:br>
            <a:r>
              <a:rPr lang="en-US" altLang="en-US" b="1" dirty="0">
                <a:solidFill>
                  <a:srgbClr val="191919"/>
                </a:solidFill>
                <a:ea typeface="ＭＳ Ｐゴシック" pitchFamily="34" charset="-128"/>
              </a:rPr>
              <a:t>Responsible Use Policy</a:t>
            </a:r>
            <a:endParaRPr lang="en-US" b="1" dirty="0">
              <a:solidFill>
                <a:schemeClr val="bg2">
                  <a:lumMod val="50000"/>
                </a:schemeClr>
              </a:solidFill>
              <a:ea typeface="ＭＳ Ｐゴシック" pitchFamily="34" charset="-128"/>
            </a:endParaRPr>
          </a:p>
        </p:txBody>
      </p:sp>
      <p:sp>
        <p:nvSpPr>
          <p:cNvPr id="107523" name="Rectangle 3"/>
          <p:cNvSpPr>
            <a:spLocks noGrp="1" noChangeArrowheads="1"/>
          </p:cNvSpPr>
          <p:nvPr>
            <p:ph idx="1"/>
          </p:nvPr>
        </p:nvSpPr>
        <p:spPr>
          <a:xfrm>
            <a:off x="0" y="1066800"/>
            <a:ext cx="8839200" cy="5562600"/>
          </a:xfrm>
        </p:spPr>
        <p:txBody>
          <a:bodyPr/>
          <a:lstStyle/>
          <a:p>
            <a:pPr marL="182880" lvl="1" indent="-457200" eaLnBrk="1" hangingPunct="1">
              <a:buFontTx/>
              <a:buNone/>
            </a:pPr>
            <a:r>
              <a:rPr lang="en-US" altLang="en-US" sz="2400" b="1" dirty="0" smtClean="0">
                <a:solidFill>
                  <a:srgbClr val="191919"/>
                </a:solidFill>
                <a:ea typeface="ＭＳ Ｐゴシック" panose="020B0600070205080204" pitchFamily="34" charset="-128"/>
              </a:rPr>
              <a:t>BUL – 999.12 Responsible Use Policy </a:t>
            </a:r>
            <a:r>
              <a:rPr lang="en-US" altLang="en-US" b="1" dirty="0" smtClean="0">
                <a:solidFill>
                  <a:srgbClr val="191919"/>
                </a:solidFill>
                <a:ea typeface="ＭＳ Ｐゴシック" panose="020B0600070205080204" pitchFamily="34" charset="-128"/>
              </a:rPr>
              <a:t>(8/18/15)</a:t>
            </a:r>
          </a:p>
          <a:p>
            <a:pPr marL="742950" lvl="2" indent="-342900" eaLnBrk="1" hangingPunct="1"/>
            <a:r>
              <a:rPr lang="en-US" altLang="en-US" dirty="0" smtClean="0">
                <a:solidFill>
                  <a:srgbClr val="191919"/>
                </a:solidFill>
                <a:ea typeface="ＭＳ Ｐゴシック" panose="020B0600070205080204" pitchFamily="34" charset="-128"/>
              </a:rPr>
              <a:t>The District</a:t>
            </a:r>
            <a:r>
              <a:rPr lang="ja-JP" altLang="en-US" dirty="0" smtClean="0">
                <a:solidFill>
                  <a:srgbClr val="191919"/>
                </a:solidFill>
                <a:ea typeface="ＭＳ Ｐゴシック" panose="020B0600070205080204" pitchFamily="34" charset="-128"/>
              </a:rPr>
              <a:t>’</a:t>
            </a:r>
            <a:r>
              <a:rPr lang="en-US" altLang="ja-JP" dirty="0" smtClean="0">
                <a:solidFill>
                  <a:srgbClr val="191919"/>
                </a:solidFill>
                <a:ea typeface="ＭＳ Ｐゴシック" panose="020B0600070205080204" pitchFamily="34" charset="-128"/>
              </a:rPr>
              <a:t>s Responsible Use Policy (</a:t>
            </a:r>
            <a:r>
              <a:rPr lang="ja-JP" altLang="en-US" dirty="0" smtClean="0">
                <a:solidFill>
                  <a:srgbClr val="191919"/>
                </a:solidFill>
                <a:ea typeface="ＭＳ Ｐゴシック" panose="020B0600070205080204" pitchFamily="34" charset="-128"/>
              </a:rPr>
              <a:t>“</a:t>
            </a:r>
            <a:r>
              <a:rPr lang="en-US" altLang="ja-JP" dirty="0" smtClean="0">
                <a:solidFill>
                  <a:srgbClr val="191919"/>
                </a:solidFill>
                <a:ea typeface="ＭＳ Ｐゴシック" panose="020B0600070205080204" pitchFamily="34" charset="-128"/>
              </a:rPr>
              <a:t>RUP</a:t>
            </a:r>
            <a:r>
              <a:rPr lang="ja-JP" altLang="en-US" dirty="0" smtClean="0">
                <a:solidFill>
                  <a:srgbClr val="191919"/>
                </a:solidFill>
                <a:ea typeface="ＭＳ Ｐゴシック" panose="020B0600070205080204" pitchFamily="34" charset="-128"/>
              </a:rPr>
              <a:t>”</a:t>
            </a:r>
            <a:r>
              <a:rPr lang="en-US" altLang="ja-JP" dirty="0" smtClean="0">
                <a:solidFill>
                  <a:srgbClr val="191919"/>
                </a:solidFill>
                <a:ea typeface="ＭＳ Ｐゴシック" panose="020B0600070205080204" pitchFamily="34" charset="-128"/>
              </a:rPr>
              <a:t>) is to prevent unauthorized access and other unlawful activities by users online, prevent unauthorized disclosure of or access to sensitive information, and to comply with the Children</a:t>
            </a:r>
            <a:r>
              <a:rPr lang="ja-JP" altLang="en-US" dirty="0" smtClean="0">
                <a:solidFill>
                  <a:srgbClr val="191919"/>
                </a:solidFill>
                <a:ea typeface="ＭＳ Ｐゴシック" panose="020B0600070205080204" pitchFamily="34" charset="-128"/>
              </a:rPr>
              <a:t>’</a:t>
            </a:r>
            <a:r>
              <a:rPr lang="en-US" altLang="ja-JP" dirty="0" smtClean="0">
                <a:solidFill>
                  <a:srgbClr val="191919"/>
                </a:solidFill>
                <a:ea typeface="ＭＳ Ｐゴシック" panose="020B0600070205080204" pitchFamily="34" charset="-128"/>
              </a:rPr>
              <a:t>s Internet Protection Act (</a:t>
            </a:r>
            <a:r>
              <a:rPr lang="ja-JP" altLang="en-US" dirty="0" smtClean="0">
                <a:solidFill>
                  <a:srgbClr val="191919"/>
                </a:solidFill>
                <a:ea typeface="ＭＳ Ｐゴシック" panose="020B0600070205080204" pitchFamily="34" charset="-128"/>
              </a:rPr>
              <a:t>“</a:t>
            </a:r>
            <a:r>
              <a:rPr lang="en-US" altLang="ja-JP" dirty="0" smtClean="0">
                <a:solidFill>
                  <a:srgbClr val="191919"/>
                </a:solidFill>
                <a:ea typeface="ＭＳ Ｐゴシック" panose="020B0600070205080204" pitchFamily="34" charset="-128"/>
              </a:rPr>
              <a:t>CIPA</a:t>
            </a:r>
            <a:r>
              <a:rPr lang="ja-JP" altLang="en-US" dirty="0" smtClean="0">
                <a:solidFill>
                  <a:srgbClr val="191919"/>
                </a:solidFill>
                <a:ea typeface="ＭＳ Ｐゴシック" panose="020B0600070205080204" pitchFamily="34" charset="-128"/>
              </a:rPr>
              <a:t>”</a:t>
            </a:r>
            <a:r>
              <a:rPr lang="en-US" altLang="ja-JP" dirty="0" smtClean="0">
                <a:solidFill>
                  <a:srgbClr val="191919"/>
                </a:solidFill>
                <a:ea typeface="ＭＳ Ｐゴシック" panose="020B0600070205080204" pitchFamily="34" charset="-128"/>
              </a:rPr>
              <a:t>). </a:t>
            </a:r>
          </a:p>
          <a:p>
            <a:pPr marL="742950" lvl="2" indent="-342900" eaLnBrk="1" hangingPunct="1"/>
            <a:r>
              <a:rPr lang="en-US" altLang="ja-JP" dirty="0" smtClean="0">
                <a:solidFill>
                  <a:srgbClr val="191919"/>
                </a:solidFill>
                <a:ea typeface="ＭＳ Ｐゴシック" panose="020B0600070205080204" pitchFamily="34" charset="-128"/>
              </a:rPr>
              <a:t>As used in this policy, </a:t>
            </a:r>
            <a:r>
              <a:rPr lang="ja-JP" altLang="en-US" dirty="0" smtClean="0">
                <a:solidFill>
                  <a:srgbClr val="191919"/>
                </a:solidFill>
                <a:ea typeface="ＭＳ Ｐゴシック" panose="020B0600070205080204" pitchFamily="34" charset="-128"/>
              </a:rPr>
              <a:t>“</a:t>
            </a:r>
            <a:r>
              <a:rPr lang="en-US" altLang="ja-JP" dirty="0" smtClean="0">
                <a:solidFill>
                  <a:srgbClr val="191919"/>
                </a:solidFill>
                <a:ea typeface="ＭＳ Ｐゴシック" panose="020B0600070205080204" pitchFamily="34" charset="-128"/>
              </a:rPr>
              <a:t>user</a:t>
            </a:r>
            <a:r>
              <a:rPr lang="ja-JP" altLang="en-US" dirty="0" smtClean="0">
                <a:solidFill>
                  <a:srgbClr val="191919"/>
                </a:solidFill>
                <a:ea typeface="ＭＳ Ｐゴシック" panose="020B0600070205080204" pitchFamily="34" charset="-128"/>
              </a:rPr>
              <a:t>”</a:t>
            </a:r>
            <a:r>
              <a:rPr lang="en-US" altLang="ja-JP" dirty="0" smtClean="0">
                <a:solidFill>
                  <a:srgbClr val="191919"/>
                </a:solidFill>
                <a:ea typeface="ＭＳ Ｐゴシック" panose="020B0600070205080204" pitchFamily="34" charset="-128"/>
              </a:rPr>
              <a:t> includes anyone using the computers, Internet, email, chat rooms and other forms of direct electronic communications or equipment provided by the District (the </a:t>
            </a:r>
            <a:r>
              <a:rPr lang="ja-JP" altLang="en-US" dirty="0" smtClean="0">
                <a:solidFill>
                  <a:srgbClr val="191919"/>
                </a:solidFill>
                <a:ea typeface="ＭＳ Ｐゴシック" panose="020B0600070205080204" pitchFamily="34" charset="-128"/>
              </a:rPr>
              <a:t>“</a:t>
            </a:r>
            <a:r>
              <a:rPr lang="en-US" altLang="ja-JP" dirty="0" smtClean="0">
                <a:solidFill>
                  <a:srgbClr val="191919"/>
                </a:solidFill>
                <a:ea typeface="ＭＳ Ｐゴシック" panose="020B0600070205080204" pitchFamily="34" charset="-128"/>
              </a:rPr>
              <a:t>network.</a:t>
            </a:r>
            <a:r>
              <a:rPr lang="ja-JP" altLang="en-US" dirty="0" smtClean="0">
                <a:solidFill>
                  <a:srgbClr val="191919"/>
                </a:solidFill>
                <a:ea typeface="ＭＳ Ｐゴシック" panose="020B0600070205080204" pitchFamily="34" charset="-128"/>
              </a:rPr>
              <a:t>”</a:t>
            </a:r>
            <a:r>
              <a:rPr lang="en-US" altLang="ja-JP" dirty="0" smtClean="0">
                <a:solidFill>
                  <a:srgbClr val="191919"/>
                </a:solidFill>
                <a:ea typeface="ＭＳ Ｐゴシック" panose="020B0600070205080204" pitchFamily="34" charset="-128"/>
              </a:rPr>
              <a:t>). </a:t>
            </a:r>
            <a:r>
              <a:rPr lang="en-US" altLang="ja-JP" sz="2000" b="1" u="sng" dirty="0" smtClean="0">
                <a:solidFill>
                  <a:schemeClr val="bg1"/>
                </a:solidFill>
                <a:ea typeface="ＭＳ Ｐゴシック" panose="020B0600070205080204" pitchFamily="34" charset="-128"/>
              </a:rPr>
              <a:t>Only current students or employees are authorized to use the network.</a:t>
            </a:r>
          </a:p>
          <a:p>
            <a:pPr marL="742950" lvl="2" indent="-342900" eaLnBrk="1" hangingPunct="1"/>
            <a:r>
              <a:rPr lang="en-US" altLang="ja-JP" dirty="0" smtClean="0">
                <a:solidFill>
                  <a:schemeClr val="bg1"/>
                </a:solidFill>
                <a:ea typeface="ＭＳ Ｐゴシック" panose="020B0600070205080204" pitchFamily="34" charset="-128"/>
              </a:rPr>
              <a:t>Changes include: clarifying the use of District email for transmission of student records, authorized software, hardware use and Virtual Private Network (VPN) access. The revision adds an additional state compliance requirement set forth by the California Electronics Communications Privacy Act (</a:t>
            </a:r>
            <a:r>
              <a:rPr lang="en-US" altLang="ja-JP" dirty="0" err="1" smtClean="0">
                <a:solidFill>
                  <a:schemeClr val="bg1"/>
                </a:solidFill>
                <a:ea typeface="ＭＳ Ｐゴシック" panose="020B0600070205080204" pitchFamily="34" charset="-128"/>
              </a:rPr>
              <a:t>CalECPA</a:t>
            </a:r>
            <a:r>
              <a:rPr lang="en-US" altLang="ja-JP" dirty="0" smtClean="0">
                <a:solidFill>
                  <a:schemeClr val="bg1"/>
                </a:solidFill>
                <a:ea typeface="ＭＳ Ｐゴシック" panose="020B0600070205080204" pitchFamily="34" charset="-128"/>
              </a:rPr>
              <a:t>) .</a:t>
            </a:r>
            <a:r>
              <a:rPr lang="en-US" altLang="ja-JP" sz="2000" b="1" dirty="0" smtClean="0">
                <a:solidFill>
                  <a:schemeClr val="accent6">
                    <a:lumMod val="75000"/>
                  </a:schemeClr>
                </a:solidFill>
                <a:ea typeface="ＭＳ Ｐゴシック" panose="020B0600070205080204" pitchFamily="34" charset="-128"/>
              </a:rPr>
              <a:t> </a:t>
            </a:r>
            <a:r>
              <a:rPr lang="en-US" altLang="ja-JP" sz="2000" b="1" dirty="0" smtClean="0">
                <a:solidFill>
                  <a:schemeClr val="bg1"/>
                </a:solidFill>
                <a:ea typeface="ＭＳ Ｐゴシック" panose="020B0600070205080204" pitchFamily="34" charset="-128"/>
              </a:rPr>
              <a:t>The revision also includes a clear desk and clear screen requirement. </a:t>
            </a:r>
          </a:p>
          <a:p>
            <a:pPr marL="742950" lvl="2" indent="-342900" eaLnBrk="1" hangingPunct="1"/>
            <a:endParaRPr lang="en-US" altLang="ja-JP" sz="2000" u="sng" dirty="0" smtClean="0">
              <a:solidFill>
                <a:srgbClr val="FF0000"/>
              </a:solidFill>
              <a:ea typeface="ＭＳ Ｐゴシック" panose="020B0600070205080204" pitchFamily="34" charset="-128"/>
            </a:endParaRPr>
          </a:p>
          <a:p>
            <a:pPr marL="742950" lvl="2" indent="-342900" eaLnBrk="1" hangingPunct="1"/>
            <a:r>
              <a:rPr lang="en-US" altLang="ja-JP" sz="2000" b="1" u="sng" dirty="0" smtClean="0">
                <a:solidFill>
                  <a:schemeClr val="bg1"/>
                </a:solidFill>
                <a:ea typeface="ＭＳ Ｐゴシック" panose="020B0600070205080204" pitchFamily="34" charset="-128"/>
              </a:rPr>
              <a:t>Please take time and read the bulletin in its entirety</a:t>
            </a:r>
          </a:p>
          <a:p>
            <a:pPr eaLnBrk="1" hangingPunct="1"/>
            <a:endParaRPr lang="en-US" altLang="en-US" sz="1600" b="1" dirty="0" smtClean="0">
              <a:ea typeface="ＭＳ Ｐゴシック" panose="020B0600070205080204" pitchFamily="34" charset="-128"/>
            </a:endParaRPr>
          </a:p>
        </p:txBody>
      </p:sp>
      <p:sp>
        <p:nvSpPr>
          <p:cNvPr id="10752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3B11BD0-9E74-4F75-BCBB-CEF63B619E2A}" type="slidenum">
              <a:rPr lang="en-US" altLang="en-US" smtClean="0">
                <a:latin typeface="Verdana" panose="020B0604030504040204" pitchFamily="34" charset="0"/>
              </a:rPr>
              <a:pPr/>
              <a:t>56</a:t>
            </a:fld>
            <a:endParaRPr lang="en-US" altLang="en-US" smtClean="0">
              <a:latin typeface="Verdana" panose="020B0604030504040204" pitchFamily="34" charset="0"/>
            </a:endParaRPr>
          </a:p>
        </p:txBody>
      </p:sp>
    </p:spTree>
  </p:cSld>
  <p:clrMapOvr>
    <a:masterClrMapping/>
  </p:clrMapOvr>
  <p:transition spd="slow">
    <p:split orient="ver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04800" y="152400"/>
            <a:ext cx="8305800" cy="609600"/>
          </a:xfrm>
        </p:spPr>
        <p:txBody>
          <a:bodyPr/>
          <a:lstStyle/>
          <a:p>
            <a:pPr algn="ctr" eaLnBrk="1" fontAlgn="auto" hangingPunct="1">
              <a:spcAft>
                <a:spcPts val="0"/>
              </a:spcAft>
              <a:defRPr/>
            </a:pPr>
            <a:r>
              <a:rPr lang="en-US" altLang="en-US" sz="2000" b="1" dirty="0" smtClean="0">
                <a:solidFill>
                  <a:srgbClr val="191919"/>
                </a:solidFill>
                <a:ea typeface="ＭＳ Ｐゴシック" panose="020B0600070205080204" pitchFamily="34" charset="-128"/>
              </a:rPr>
              <a:t>NON </a:t>
            </a:r>
            <a:r>
              <a:rPr lang="en-US" altLang="en-US" sz="2000" b="1" dirty="0">
                <a:solidFill>
                  <a:srgbClr val="191919"/>
                </a:solidFill>
                <a:ea typeface="ＭＳ Ｐゴシック" panose="020B0600070205080204" pitchFamily="34" charset="-128"/>
              </a:rPr>
              <a:t>DISCRIMINATION</a:t>
            </a:r>
          </a:p>
        </p:txBody>
      </p:sp>
      <p:sp>
        <p:nvSpPr>
          <p:cNvPr id="11267" name="Rectangle 3"/>
          <p:cNvSpPr>
            <a:spLocks noGrp="1" noChangeArrowheads="1"/>
          </p:cNvSpPr>
          <p:nvPr>
            <p:ph idx="1"/>
          </p:nvPr>
        </p:nvSpPr>
        <p:spPr>
          <a:xfrm>
            <a:off x="0" y="762000"/>
            <a:ext cx="8991600" cy="6019800"/>
          </a:xfrm>
        </p:spPr>
        <p:txBody>
          <a:bodyPr rtlCol="0">
            <a:normAutofit/>
          </a:bodyPr>
          <a:lstStyle/>
          <a:p>
            <a:pPr eaLnBrk="1" fontAlgn="auto" hangingPunct="1">
              <a:buFontTx/>
              <a:buNone/>
              <a:defRPr/>
            </a:pPr>
            <a:r>
              <a:rPr lang="en-US" altLang="en-US" b="1" dirty="0" smtClean="0">
                <a:solidFill>
                  <a:schemeClr val="bg1"/>
                </a:solidFill>
                <a:ea typeface="ＭＳ Ｐゴシック" pitchFamily="34" charset="-128"/>
              </a:rPr>
              <a:t>BUL-4692.6 SEC </a:t>
            </a:r>
            <a:r>
              <a:rPr lang="en-US" altLang="en-US" b="1" dirty="0">
                <a:solidFill>
                  <a:schemeClr val="bg1"/>
                </a:solidFill>
                <a:ea typeface="ＭＳ Ｐゴシック" pitchFamily="34" charset="-128"/>
              </a:rPr>
              <a:t>504 OF THE REHAB. ACT OF 1973</a:t>
            </a:r>
            <a:endParaRPr lang="en-US" altLang="en-US" sz="1200" b="1" dirty="0">
              <a:solidFill>
                <a:schemeClr val="bg1"/>
              </a:solidFill>
              <a:ea typeface="ＭＳ Ｐゴシック" pitchFamily="34" charset="-128"/>
            </a:endParaRPr>
          </a:p>
          <a:p>
            <a:pPr eaLnBrk="1" fontAlgn="auto" hangingPunct="1">
              <a:defRPr/>
            </a:pPr>
            <a:r>
              <a:rPr lang="en-US" altLang="en-US" dirty="0">
                <a:solidFill>
                  <a:schemeClr val="bg1"/>
                </a:solidFill>
                <a:ea typeface="ＭＳ Ｐゴシック" pitchFamily="34" charset="-128"/>
              </a:rPr>
              <a:t>The District affirms that </a:t>
            </a:r>
            <a:r>
              <a:rPr lang="en-US" altLang="en-US" b="1" dirty="0">
                <a:solidFill>
                  <a:srgbClr val="FF0000"/>
                </a:solidFill>
                <a:ea typeface="ＭＳ Ｐゴシック" pitchFamily="34" charset="-128"/>
              </a:rPr>
              <a:t>no qualified student with a disability shall, on the basis of disability, be excluded from participation in, be denied the benefits of, or otherwise be subjected to discrimination, harassment, intimidation and bullying under any District program or activity.</a:t>
            </a:r>
            <a:r>
              <a:rPr lang="en-US" altLang="en-US" dirty="0">
                <a:solidFill>
                  <a:schemeClr val="bg2">
                    <a:lumMod val="50000"/>
                  </a:schemeClr>
                </a:solidFill>
                <a:ea typeface="ＭＳ Ｐゴシック" pitchFamily="34" charset="-128"/>
              </a:rPr>
              <a:t> </a:t>
            </a:r>
          </a:p>
          <a:p>
            <a:pPr eaLnBrk="1" fontAlgn="auto" hangingPunct="1">
              <a:defRPr/>
            </a:pPr>
            <a:r>
              <a:rPr lang="en-US" altLang="en-US" dirty="0" smtClean="0">
                <a:solidFill>
                  <a:schemeClr val="bg1"/>
                </a:solidFill>
                <a:ea typeface="ＭＳ Ｐゴシック" pitchFamily="34" charset="-128"/>
              </a:rPr>
              <a:t>The </a:t>
            </a:r>
            <a:r>
              <a:rPr lang="en-US" altLang="en-US" dirty="0">
                <a:solidFill>
                  <a:schemeClr val="bg1"/>
                </a:solidFill>
                <a:ea typeface="ＭＳ Ｐゴシック" pitchFamily="34" charset="-128"/>
              </a:rPr>
              <a:t>denial of equal access to District education programs and/or activities and/or the denial of a </a:t>
            </a:r>
            <a:r>
              <a:rPr lang="ja-JP" altLang="en-US" dirty="0">
                <a:solidFill>
                  <a:schemeClr val="bg1"/>
                </a:solidFill>
                <a:ea typeface="ＭＳ Ｐゴシック" pitchFamily="34" charset="-128"/>
              </a:rPr>
              <a:t>“</a:t>
            </a:r>
            <a:r>
              <a:rPr lang="en-US" altLang="ja-JP" dirty="0">
                <a:solidFill>
                  <a:schemeClr val="bg1"/>
                </a:solidFill>
                <a:ea typeface="ＭＳ Ｐゴシック" pitchFamily="34" charset="-128"/>
              </a:rPr>
              <a:t>free appropriate public education</a:t>
            </a:r>
            <a:r>
              <a:rPr lang="ja-JP" altLang="en-US" dirty="0">
                <a:solidFill>
                  <a:schemeClr val="bg1"/>
                </a:solidFill>
                <a:ea typeface="ＭＳ Ｐゴシック" pitchFamily="34" charset="-128"/>
              </a:rPr>
              <a:t>”</a:t>
            </a:r>
            <a:r>
              <a:rPr lang="en-US" altLang="ja-JP" dirty="0">
                <a:solidFill>
                  <a:schemeClr val="bg1"/>
                </a:solidFill>
                <a:ea typeface="ＭＳ Ｐゴシック" pitchFamily="34" charset="-128"/>
              </a:rPr>
              <a:t> (FAPE) on the basis of a student</a:t>
            </a:r>
            <a:r>
              <a:rPr lang="ja-JP" altLang="en-US" dirty="0">
                <a:solidFill>
                  <a:schemeClr val="bg1"/>
                </a:solidFill>
                <a:ea typeface="ＭＳ Ｐゴシック" pitchFamily="34" charset="-128"/>
              </a:rPr>
              <a:t>’</a:t>
            </a:r>
            <a:r>
              <a:rPr lang="en-US" altLang="ja-JP" dirty="0">
                <a:solidFill>
                  <a:schemeClr val="bg1"/>
                </a:solidFill>
                <a:ea typeface="ＭＳ Ｐゴシック" pitchFamily="34" charset="-128"/>
              </a:rPr>
              <a:t>s disability(</a:t>
            </a:r>
            <a:r>
              <a:rPr lang="en-US" altLang="ja-JP" dirty="0" err="1">
                <a:solidFill>
                  <a:schemeClr val="bg1"/>
                </a:solidFill>
                <a:ea typeface="ＭＳ Ｐゴシック" pitchFamily="34" charset="-128"/>
              </a:rPr>
              <a:t>ies</a:t>
            </a:r>
            <a:r>
              <a:rPr lang="en-US" altLang="ja-JP" dirty="0">
                <a:solidFill>
                  <a:schemeClr val="bg1"/>
                </a:solidFill>
                <a:ea typeface="ＭＳ Ｐゴシック" pitchFamily="34" charset="-128"/>
              </a:rPr>
              <a:t>) is considered disability-based discrimination under federal and state law. </a:t>
            </a:r>
            <a:endParaRPr lang="en-US" altLang="ja-JP" dirty="0" smtClean="0">
              <a:solidFill>
                <a:schemeClr val="bg1"/>
              </a:solidFill>
              <a:ea typeface="ＭＳ Ｐゴシック" pitchFamily="34" charset="-128"/>
            </a:endParaRPr>
          </a:p>
          <a:p>
            <a:pPr eaLnBrk="1" fontAlgn="auto" hangingPunct="1">
              <a:defRPr/>
            </a:pPr>
            <a:r>
              <a:rPr lang="en-US" altLang="en-US" dirty="0">
                <a:solidFill>
                  <a:schemeClr val="bg1"/>
                </a:solidFill>
                <a:ea typeface="ＭＳ Ｐゴシック" pitchFamily="34" charset="-128"/>
              </a:rPr>
              <a:t>Similarly, the District must make </a:t>
            </a:r>
            <a:r>
              <a:rPr lang="en-US" altLang="en-US" u="sng" dirty="0">
                <a:solidFill>
                  <a:srgbClr val="FF0000"/>
                </a:solidFill>
                <a:ea typeface="ＭＳ Ｐゴシック" pitchFamily="34" charset="-128"/>
              </a:rPr>
              <a:t>reasonable accommodations to its policies, practices and procedures </a:t>
            </a:r>
            <a:r>
              <a:rPr lang="en-US" altLang="en-US" dirty="0">
                <a:solidFill>
                  <a:schemeClr val="bg2">
                    <a:lumMod val="50000"/>
                  </a:schemeClr>
                </a:solidFill>
                <a:ea typeface="ＭＳ Ｐゴシック" pitchFamily="34" charset="-128"/>
              </a:rPr>
              <a:t>w</a:t>
            </a:r>
            <a:r>
              <a:rPr lang="en-US" altLang="en-US" dirty="0">
                <a:solidFill>
                  <a:schemeClr val="bg1"/>
                </a:solidFill>
                <a:ea typeface="ＭＳ Ｐゴシック" pitchFamily="34" charset="-128"/>
              </a:rPr>
              <a:t>hen necessary to ensure other individuals with disabilities,</a:t>
            </a:r>
            <a:r>
              <a:rPr lang="en-US" altLang="en-US" dirty="0">
                <a:solidFill>
                  <a:schemeClr val="bg2">
                    <a:lumMod val="50000"/>
                  </a:schemeClr>
                </a:solidFill>
                <a:ea typeface="ＭＳ Ｐゴシック" pitchFamily="34" charset="-128"/>
              </a:rPr>
              <a:t> </a:t>
            </a:r>
            <a:r>
              <a:rPr lang="en-US" altLang="en-US" dirty="0">
                <a:solidFill>
                  <a:schemeClr val="bg1"/>
                </a:solidFill>
                <a:ea typeface="ＭＳ Ｐゴシック" pitchFamily="34" charset="-128"/>
              </a:rPr>
              <a:t>such as parents and the general public, are not discriminated against on the basis of disability</a:t>
            </a:r>
            <a:r>
              <a:rPr lang="en-US" altLang="en-US" dirty="0">
                <a:solidFill>
                  <a:schemeClr val="bg2">
                    <a:lumMod val="50000"/>
                  </a:schemeClr>
                </a:solidFill>
                <a:ea typeface="ＭＳ Ｐゴシック" pitchFamily="34" charset="-128"/>
              </a:rPr>
              <a:t>. </a:t>
            </a:r>
            <a:endParaRPr lang="en-US" altLang="ja-JP" b="1" dirty="0" smtClean="0">
              <a:solidFill>
                <a:schemeClr val="bg1"/>
              </a:solidFill>
              <a:ea typeface="ＭＳ Ｐゴシック" pitchFamily="34" charset="-128"/>
            </a:endParaRPr>
          </a:p>
        </p:txBody>
      </p:sp>
      <p:sp>
        <p:nvSpPr>
          <p:cNvPr id="10957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7326F8B-16A6-418C-B308-61DFDFEC55DA}" type="slidenum">
              <a:rPr lang="en-US" altLang="en-US" smtClean="0">
                <a:latin typeface="Verdana" panose="020B0604030504040204" pitchFamily="34" charset="0"/>
              </a:rPr>
              <a:pPr/>
              <a:t>57</a:t>
            </a:fld>
            <a:endParaRPr lang="en-US" altLang="en-US" smtClean="0">
              <a:latin typeface="Verdana" panose="020B0604030504040204" pitchFamily="34" charset="0"/>
            </a:endParaRPr>
          </a:p>
        </p:txBody>
      </p:sp>
    </p:spTree>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81000" y="152400"/>
            <a:ext cx="8305800" cy="838200"/>
          </a:xfrm>
        </p:spPr>
        <p:txBody>
          <a:bodyPr>
            <a:normAutofit fontScale="90000"/>
          </a:bodyPr>
          <a:lstStyle/>
          <a:p>
            <a:pPr algn="ctr" eaLnBrk="1" fontAlgn="auto" hangingPunct="1">
              <a:spcAft>
                <a:spcPts val="0"/>
              </a:spcAft>
              <a:defRPr/>
            </a:pPr>
            <a:r>
              <a:rPr lang="en-US" altLang="en-US" sz="2000" b="1" dirty="0">
                <a:solidFill>
                  <a:srgbClr val="191919"/>
                </a:solidFill>
                <a:ea typeface="ＭＳ Ｐゴシック" panose="020B0600070205080204" pitchFamily="34" charset="-128"/>
              </a:rPr>
              <a:t>NON </a:t>
            </a:r>
            <a:r>
              <a:rPr lang="en-US" altLang="en-US" sz="2000" b="1" dirty="0" smtClean="0">
                <a:solidFill>
                  <a:srgbClr val="191919"/>
                </a:solidFill>
                <a:ea typeface="ＭＳ Ｐゴシック" panose="020B0600070205080204" pitchFamily="34" charset="-128"/>
              </a:rPr>
              <a:t>DISCRIMINATION</a:t>
            </a:r>
            <a:br>
              <a:rPr lang="en-US" altLang="en-US" sz="2000" b="1" dirty="0" smtClean="0">
                <a:solidFill>
                  <a:srgbClr val="191919"/>
                </a:solidFill>
                <a:ea typeface="ＭＳ Ｐゴシック" panose="020B0600070205080204" pitchFamily="34" charset="-128"/>
              </a:rPr>
            </a:br>
            <a:r>
              <a:rPr lang="en-US" sz="2000" b="1" dirty="0">
                <a:solidFill>
                  <a:schemeClr val="bg2">
                    <a:lumMod val="50000"/>
                  </a:schemeClr>
                </a:solidFill>
                <a:ea typeface="ＭＳ Ｐゴシック" pitchFamily="34" charset="-128"/>
              </a:rPr>
              <a:t/>
            </a:r>
            <a:br>
              <a:rPr lang="en-US" sz="2000" b="1" dirty="0">
                <a:solidFill>
                  <a:schemeClr val="bg2">
                    <a:lumMod val="50000"/>
                  </a:schemeClr>
                </a:solidFill>
                <a:ea typeface="ＭＳ Ｐゴシック" pitchFamily="34" charset="-128"/>
              </a:rPr>
            </a:br>
            <a:r>
              <a:rPr lang="en-US" sz="2000" b="1" dirty="0" smtClean="0">
                <a:solidFill>
                  <a:schemeClr val="bg2">
                    <a:lumMod val="50000"/>
                  </a:schemeClr>
                </a:solidFill>
                <a:ea typeface="ＭＳ Ｐゴシック" pitchFamily="34" charset="-128"/>
              </a:rPr>
              <a:t>BUL-2521.2 </a:t>
            </a:r>
            <a:r>
              <a:rPr lang="en-US" sz="2000" b="1" dirty="0">
                <a:solidFill>
                  <a:schemeClr val="bg2">
                    <a:lumMod val="50000"/>
                  </a:schemeClr>
                </a:solidFill>
                <a:ea typeface="ＭＳ Ｐゴシック" pitchFamily="34" charset="-128"/>
              </a:rPr>
              <a:t>TITLE IX COMPLAINT PROCESS</a:t>
            </a:r>
            <a:br>
              <a:rPr lang="en-US" sz="2000" b="1" dirty="0">
                <a:solidFill>
                  <a:schemeClr val="bg2">
                    <a:lumMod val="50000"/>
                  </a:schemeClr>
                </a:solidFill>
                <a:ea typeface="ＭＳ Ｐゴシック" pitchFamily="34" charset="-128"/>
              </a:rPr>
            </a:br>
            <a:endParaRPr lang="en-US" sz="2000" b="1" dirty="0">
              <a:solidFill>
                <a:schemeClr val="bg2">
                  <a:lumMod val="50000"/>
                </a:schemeClr>
              </a:solidFill>
              <a:ea typeface="ＭＳ Ｐゴシック" pitchFamily="34" charset="-128"/>
            </a:endParaRPr>
          </a:p>
        </p:txBody>
      </p:sp>
      <p:sp>
        <p:nvSpPr>
          <p:cNvPr id="62467" name="Rectangle 3"/>
          <p:cNvSpPr>
            <a:spLocks noGrp="1" noChangeArrowheads="1"/>
          </p:cNvSpPr>
          <p:nvPr>
            <p:ph idx="1"/>
          </p:nvPr>
        </p:nvSpPr>
        <p:spPr>
          <a:xfrm>
            <a:off x="392113" y="1219200"/>
            <a:ext cx="8305800" cy="5943600"/>
          </a:xfrm>
        </p:spPr>
        <p:txBody>
          <a:bodyPr rtlCol="0">
            <a:normAutofit/>
          </a:bodyPr>
          <a:lstStyle/>
          <a:p>
            <a:pPr eaLnBrk="1" fontAlgn="auto" hangingPunct="1">
              <a:defRPr/>
            </a:pPr>
            <a:r>
              <a:rPr lang="en-US" altLang="en-US" b="1" dirty="0">
                <a:solidFill>
                  <a:srgbClr val="191919"/>
                </a:solidFill>
                <a:ea typeface="ＭＳ Ｐゴシック" pitchFamily="34" charset="-128"/>
              </a:rPr>
              <a:t>District prohibits discrimination &amp; harassment based on sex including, orientation, gender identity, pregnancy, childbirth or related med condition, ethnicity (color race, origin, ancestry), religion, disability (mental or physical), or reasonable accommodation, age, marital status</a:t>
            </a:r>
          </a:p>
          <a:p>
            <a:pPr marL="0" indent="0" eaLnBrk="1" fontAlgn="auto" hangingPunct="1">
              <a:buFontTx/>
              <a:buNone/>
              <a:defRPr/>
            </a:pPr>
            <a:r>
              <a:rPr lang="en-US" altLang="en-US" b="1" dirty="0">
                <a:solidFill>
                  <a:srgbClr val="191919"/>
                </a:solidFill>
                <a:ea typeface="ＭＳ Ｐゴシック" pitchFamily="34" charset="-128"/>
              </a:rPr>
              <a:t> </a:t>
            </a:r>
          </a:p>
          <a:p>
            <a:pPr eaLnBrk="1" fontAlgn="auto" hangingPunct="1">
              <a:defRPr/>
            </a:pPr>
            <a:r>
              <a:rPr lang="en-US" altLang="en-US" b="1" dirty="0">
                <a:solidFill>
                  <a:srgbClr val="191919"/>
                </a:solidFill>
                <a:ea typeface="ＭＳ Ｐゴシック" pitchFamily="34" charset="-128"/>
              </a:rPr>
              <a:t>Harassment based on any above is unlawful discrimination &amp; will not be tolerated.  </a:t>
            </a:r>
          </a:p>
          <a:p>
            <a:pPr eaLnBrk="1" fontAlgn="auto" hangingPunct="1">
              <a:defRPr/>
            </a:pPr>
            <a:endParaRPr lang="en-US" altLang="en-US" b="1" dirty="0">
              <a:solidFill>
                <a:srgbClr val="191919"/>
              </a:solidFill>
              <a:ea typeface="ＭＳ Ｐゴシック" pitchFamily="34" charset="-128"/>
            </a:endParaRPr>
          </a:p>
          <a:p>
            <a:pPr eaLnBrk="1" fontAlgn="auto" hangingPunct="1">
              <a:defRPr/>
            </a:pPr>
            <a:r>
              <a:rPr lang="en-US" altLang="en-US" b="1" dirty="0">
                <a:solidFill>
                  <a:srgbClr val="191919"/>
                </a:solidFill>
                <a:ea typeface="ＭＳ Ｐゴシック" pitchFamily="34" charset="-128"/>
              </a:rPr>
              <a:t>District prohibit retaliation against anyone who files a complaint or participates in an investigation. </a:t>
            </a:r>
          </a:p>
          <a:p>
            <a:pPr eaLnBrk="1" fontAlgn="auto" hangingPunct="1">
              <a:defRPr/>
            </a:pPr>
            <a:endParaRPr lang="en-US" altLang="en-US" b="1" dirty="0">
              <a:solidFill>
                <a:srgbClr val="191919"/>
              </a:solidFill>
              <a:ea typeface="ＭＳ Ｐゴシック" pitchFamily="34" charset="-128"/>
            </a:endParaRPr>
          </a:p>
          <a:p>
            <a:pPr eaLnBrk="1" fontAlgn="auto" hangingPunct="1">
              <a:defRPr/>
            </a:pPr>
            <a:r>
              <a:rPr lang="en-US" altLang="en-US" b="1" dirty="0">
                <a:solidFill>
                  <a:srgbClr val="191919"/>
                </a:solidFill>
                <a:ea typeface="ＭＳ Ｐゴシック" pitchFamily="34" charset="-128"/>
              </a:rPr>
              <a:t>Employee to employee discrimination harassment contact: Equal Employment Opportunity Section (213.241.7685) </a:t>
            </a:r>
            <a:r>
              <a:rPr lang="en-US" altLang="en-US" b="1" dirty="0" err="1">
                <a:solidFill>
                  <a:srgbClr val="191919"/>
                </a:solidFill>
                <a:ea typeface="ＭＳ Ｐゴシック" pitchFamily="34" charset="-128"/>
              </a:rPr>
              <a:t>Beaudry</a:t>
            </a:r>
            <a:r>
              <a:rPr lang="en-US" altLang="en-US" b="1" dirty="0">
                <a:solidFill>
                  <a:srgbClr val="191919"/>
                </a:solidFill>
                <a:ea typeface="ＭＳ Ｐゴシック" pitchFamily="34" charset="-128"/>
              </a:rPr>
              <a:t> 20th </a:t>
            </a:r>
            <a:r>
              <a:rPr lang="en-US" altLang="en-US" b="1" dirty="0" err="1">
                <a:solidFill>
                  <a:srgbClr val="191919"/>
                </a:solidFill>
                <a:ea typeface="ＭＳ Ｐゴシック" pitchFamily="34" charset="-128"/>
              </a:rPr>
              <a:t>Fl</a:t>
            </a:r>
            <a:endParaRPr lang="en-US" altLang="en-US" b="1" dirty="0">
              <a:solidFill>
                <a:srgbClr val="191919"/>
              </a:solidFill>
              <a:ea typeface="ＭＳ Ｐゴシック" pitchFamily="34" charset="-128"/>
            </a:endParaRPr>
          </a:p>
          <a:p>
            <a:pPr eaLnBrk="1" fontAlgn="auto" hangingPunct="1">
              <a:buFontTx/>
              <a:buNone/>
              <a:defRPr/>
            </a:pPr>
            <a:r>
              <a:rPr lang="en-US" altLang="en-US" b="1" dirty="0">
                <a:solidFill>
                  <a:schemeClr val="bg2">
                    <a:lumMod val="50000"/>
                  </a:schemeClr>
                </a:solidFill>
                <a:ea typeface="ＭＳ Ｐゴシック" pitchFamily="34" charset="-128"/>
              </a:rPr>
              <a:t>  website: </a:t>
            </a:r>
            <a:r>
              <a:rPr lang="en-US" altLang="en-US" b="1" dirty="0">
                <a:solidFill>
                  <a:schemeClr val="bg2">
                    <a:lumMod val="50000"/>
                  </a:schemeClr>
                </a:solidFill>
                <a:ea typeface="ＭＳ Ｐゴシック" pitchFamily="34" charset="-128"/>
                <a:hlinkClick r:id="rId3"/>
              </a:rPr>
              <a:t>http://achieve.lausd.net/Page/3494</a:t>
            </a:r>
            <a:endParaRPr lang="en-US" altLang="en-US" b="1" dirty="0">
              <a:solidFill>
                <a:schemeClr val="bg2">
                  <a:lumMod val="50000"/>
                </a:schemeClr>
              </a:solidFill>
              <a:ea typeface="ＭＳ Ｐゴシック" pitchFamily="34" charset="-128"/>
            </a:endParaRPr>
          </a:p>
          <a:p>
            <a:pPr eaLnBrk="1" fontAlgn="auto" hangingPunct="1">
              <a:buFontTx/>
              <a:buNone/>
              <a:defRPr/>
            </a:pPr>
            <a:endParaRPr lang="en-US" altLang="en-US" b="1" dirty="0">
              <a:solidFill>
                <a:schemeClr val="bg2">
                  <a:lumMod val="50000"/>
                </a:schemeClr>
              </a:solidFill>
              <a:ea typeface="ＭＳ Ｐゴシック" pitchFamily="34" charset="-128"/>
            </a:endParaRPr>
          </a:p>
          <a:p>
            <a:pPr eaLnBrk="1" fontAlgn="auto" hangingPunct="1">
              <a:buFontTx/>
              <a:buNone/>
              <a:defRPr/>
            </a:pPr>
            <a:endParaRPr lang="en-US" altLang="en-US" sz="1600" dirty="0">
              <a:solidFill>
                <a:schemeClr val="bg2">
                  <a:lumMod val="50000"/>
                </a:schemeClr>
              </a:solidFill>
              <a:ea typeface="ＭＳ Ｐゴシック" pitchFamily="34" charset="-128"/>
            </a:endParaRPr>
          </a:p>
        </p:txBody>
      </p:sp>
      <p:sp>
        <p:nvSpPr>
          <p:cNvPr id="11366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27BC300-BE6E-40BE-B703-06925CD89C3C}" type="slidenum">
              <a:rPr lang="en-US" altLang="en-US" smtClean="0">
                <a:latin typeface="Verdana" panose="020B0604030504040204" pitchFamily="34" charset="0"/>
              </a:rPr>
              <a:pPr/>
              <a:t>58</a:t>
            </a:fld>
            <a:endParaRPr lang="en-US" altLang="en-US" smtClean="0">
              <a:latin typeface="Verdana" panose="020B0604030504040204" pitchFamily="34" charset="0"/>
            </a:endParaRPr>
          </a:p>
        </p:txBody>
      </p:sp>
    </p:spTree>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FBC7150-5C9F-4AAB-8974-82DB34080226}" type="slidenum">
              <a:rPr lang="en-US" altLang="en-US" smtClean="0">
                <a:latin typeface="Verdana" panose="020B0604030504040204" pitchFamily="34" charset="0"/>
              </a:rPr>
              <a:pPr/>
              <a:t>59</a:t>
            </a:fld>
            <a:endParaRPr lang="en-US" altLang="en-US" smtClean="0">
              <a:latin typeface="Verdana" panose="020B0604030504040204" pitchFamily="34" charset="0"/>
            </a:endParaRPr>
          </a:p>
        </p:txBody>
      </p:sp>
      <p:sp>
        <p:nvSpPr>
          <p:cNvPr id="6" name="Rectangle 5"/>
          <p:cNvSpPr/>
          <p:nvPr/>
        </p:nvSpPr>
        <p:spPr>
          <a:xfrm>
            <a:off x="-152400" y="381000"/>
            <a:ext cx="9144000" cy="830997"/>
          </a:xfrm>
          <a:prstGeom prst="rect">
            <a:avLst/>
          </a:prstGeom>
        </p:spPr>
        <p:txBody>
          <a:bodyPr>
            <a:spAutoFit/>
          </a:bodyPr>
          <a:lstStyle/>
          <a:p>
            <a:pPr lvl="1">
              <a:defRPr/>
            </a:pPr>
            <a:r>
              <a:rPr lang="en-US" altLang="en-US" sz="2400" b="1" dirty="0">
                <a:solidFill>
                  <a:schemeClr val="accent6">
                    <a:lumMod val="25000"/>
                  </a:schemeClr>
                </a:solidFill>
                <a:latin typeface="+mn-lt"/>
              </a:rPr>
              <a:t>Bul-6612.0 Non-Discrimination and Anti-Harassment (Including Sexual Harassment) Policy and Complaint </a:t>
            </a:r>
            <a:r>
              <a:rPr lang="en-US" altLang="en-US" sz="2400" b="1" dirty="0" smtClean="0">
                <a:solidFill>
                  <a:schemeClr val="accent6">
                    <a:lumMod val="25000"/>
                  </a:schemeClr>
                </a:solidFill>
                <a:latin typeface="+mn-lt"/>
              </a:rPr>
              <a:t>Procedure</a:t>
            </a:r>
            <a:endParaRPr lang="en-US" altLang="en-US" sz="2400" b="1" dirty="0">
              <a:solidFill>
                <a:schemeClr val="accent6">
                  <a:lumMod val="25000"/>
                </a:schemeClr>
              </a:solidFill>
              <a:latin typeface="+mn-lt"/>
            </a:endParaRPr>
          </a:p>
        </p:txBody>
      </p:sp>
      <p:sp>
        <p:nvSpPr>
          <p:cNvPr id="7" name="Rectangle 6"/>
          <p:cNvSpPr/>
          <p:nvPr/>
        </p:nvSpPr>
        <p:spPr>
          <a:xfrm>
            <a:off x="152400" y="1565731"/>
            <a:ext cx="8991600" cy="4493538"/>
          </a:xfrm>
          <a:prstGeom prst="rect">
            <a:avLst/>
          </a:prstGeom>
        </p:spPr>
        <p:txBody>
          <a:bodyPr>
            <a:spAutoFit/>
          </a:bodyPr>
          <a:lstStyle/>
          <a:p>
            <a:pPr>
              <a:defRPr/>
            </a:pPr>
            <a:r>
              <a:rPr lang="en-US" sz="2600" dirty="0">
                <a:solidFill>
                  <a:srgbClr val="000000"/>
                </a:solidFill>
                <a:highlight>
                  <a:srgbClr val="FFFF00"/>
                </a:highlight>
                <a:latin typeface="+mn-lt"/>
                <a:ea typeface="DotumChe" panose="020B0609000101010101" pitchFamily="49" charset="-127"/>
                <a:cs typeface="Gisha" panose="020B0502040204020203" pitchFamily="34" charset="-79"/>
              </a:rPr>
              <a:t>This Policy prohibits discrimination and harassment or differential treatment on the basis of race, gender/sex (including gender identity, gender expression, pregnancy, childbirth, breastfeeding, and pregnancy related medical conditions), sexual orientation, religion, color, national origin, ancestry, physical or mental disability, medical condition (cancer-related and genetic characteristics), military and veteran status, marital status, registered domestic partner status, age (40 and above), genetic information, political belief or affiliation (not union related), or any other basis protected by federal, state or local law, ordinance, or regulation</a:t>
            </a:r>
            <a:r>
              <a:rPr lang="en-US" sz="2600" dirty="0">
                <a:solidFill>
                  <a:srgbClr val="000000"/>
                </a:solidFill>
                <a:highlight>
                  <a:srgbClr val="FFFF00"/>
                </a:highlight>
                <a:latin typeface="+mn-lt"/>
                <a:ea typeface="DotumChe" panose="020B0609000101010101" pitchFamily="49" charset="-127"/>
                <a:cs typeface="Arial" panose="020B0604020202020204" pitchFamily="34" charset="0"/>
              </a:rPr>
              <a:t>. </a:t>
            </a:r>
            <a:r>
              <a:rPr lang="en-US" dirty="0">
                <a:solidFill>
                  <a:srgbClr val="000000"/>
                </a:solidFill>
                <a:highlight>
                  <a:srgbClr val="FFFF00"/>
                </a:highlight>
                <a:latin typeface="DotumChe" panose="020B0609000101010101" pitchFamily="49" charset="-127"/>
                <a:ea typeface="DotumChe" panose="020B0609000101010101" pitchFamily="49" charset="-127"/>
              </a:rPr>
              <a:t>	</a:t>
            </a:r>
          </a:p>
        </p:txBody>
      </p:sp>
    </p:spTree>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3"/>
          </p:nvPr>
        </p:nvSpPr>
        <p:spPr>
          <a:xfrm>
            <a:off x="76200" y="1447800"/>
            <a:ext cx="4343400" cy="5181600"/>
          </a:xfrm>
        </p:spPr>
        <p:txBody>
          <a:bodyPr>
            <a:normAutofit fontScale="62500" lnSpcReduction="20000"/>
          </a:bodyPr>
          <a:lstStyle/>
          <a:p>
            <a:r>
              <a:rPr lang="en-US" sz="2900" b="1" dirty="0" smtClean="0">
                <a:solidFill>
                  <a:schemeClr val="bg1"/>
                </a:solidFill>
              </a:rPr>
              <a:t>STUDENT AND EMPLOYEE SECURITY</a:t>
            </a:r>
          </a:p>
          <a:p>
            <a:pPr lvl="1"/>
            <a:r>
              <a:rPr lang="en-US" sz="2900" b="1" dirty="0">
                <a:solidFill>
                  <a:schemeClr val="bg1"/>
                </a:solidFill>
              </a:rPr>
              <a:t>Incident System Tracking Accountability Report (ISTAR)Bul-5269.2</a:t>
            </a:r>
            <a:endParaRPr lang="en-US" sz="2900" dirty="0" smtClean="0">
              <a:solidFill>
                <a:schemeClr val="bg1"/>
              </a:solidFill>
            </a:endParaRPr>
          </a:p>
          <a:p>
            <a:r>
              <a:rPr lang="en-US" sz="2900" b="1" cap="all" dirty="0">
                <a:solidFill>
                  <a:schemeClr val="bg1"/>
                </a:solidFill>
              </a:rPr>
              <a:t>Suicide Prevention; Threat; and Crisis </a:t>
            </a:r>
            <a:r>
              <a:rPr lang="en-US" sz="2900" b="1" cap="all" dirty="0" smtClean="0">
                <a:solidFill>
                  <a:schemeClr val="bg1"/>
                </a:solidFill>
              </a:rPr>
              <a:t>Intervention</a:t>
            </a:r>
          </a:p>
          <a:p>
            <a:pPr lvl="1"/>
            <a:r>
              <a:rPr lang="en-US" sz="2900" b="1" dirty="0" smtClean="0">
                <a:solidFill>
                  <a:schemeClr val="bg1"/>
                </a:solidFill>
              </a:rPr>
              <a:t>Organizing </a:t>
            </a:r>
            <a:r>
              <a:rPr lang="en-US" sz="2900" b="1" dirty="0">
                <a:solidFill>
                  <a:schemeClr val="bg1"/>
                </a:solidFill>
              </a:rPr>
              <a:t>for Crisis </a:t>
            </a:r>
            <a:r>
              <a:rPr lang="en-US" sz="2900" b="1" dirty="0" smtClean="0">
                <a:solidFill>
                  <a:schemeClr val="bg1"/>
                </a:solidFill>
              </a:rPr>
              <a:t>Intervention </a:t>
            </a:r>
          </a:p>
          <a:p>
            <a:pPr lvl="1"/>
            <a:r>
              <a:rPr lang="en-US" altLang="en-US" sz="2900" b="1" dirty="0" smtClean="0">
                <a:solidFill>
                  <a:schemeClr val="bg1"/>
                </a:solidFill>
                <a:ea typeface="ＭＳ Ｐゴシック" pitchFamily="34" charset="-128"/>
              </a:rPr>
              <a:t>Suicide Prevention</a:t>
            </a:r>
            <a:r>
              <a:rPr lang="en-US" altLang="en-US" sz="2900" b="1" dirty="0">
                <a:solidFill>
                  <a:schemeClr val="bg1"/>
                </a:solidFill>
                <a:ea typeface="ＭＳ Ｐゴシック" pitchFamily="34" charset="-128"/>
              </a:rPr>
              <a:t>, Intervention and </a:t>
            </a:r>
            <a:r>
              <a:rPr lang="en-US" altLang="en-US" sz="2900" b="1" dirty="0" smtClean="0">
                <a:solidFill>
                  <a:schemeClr val="bg1"/>
                </a:solidFill>
                <a:ea typeface="ＭＳ Ｐゴシック" pitchFamily="34" charset="-128"/>
              </a:rPr>
              <a:t>Postvention </a:t>
            </a:r>
            <a:r>
              <a:rPr lang="en-US" altLang="en-US" sz="2900" b="1" dirty="0">
                <a:solidFill>
                  <a:schemeClr val="bg1"/>
                </a:solidFill>
                <a:ea typeface="ＭＳ Ｐゴシック" pitchFamily="34" charset="-128"/>
              </a:rPr>
              <a:t>(Students</a:t>
            </a:r>
            <a:r>
              <a:rPr lang="en-US" altLang="en-US" sz="2900" b="1" dirty="0" smtClean="0">
                <a:solidFill>
                  <a:schemeClr val="bg1"/>
                </a:solidFill>
                <a:ea typeface="ＭＳ Ｐゴシック" pitchFamily="34" charset="-128"/>
              </a:rPr>
              <a:t>)</a:t>
            </a:r>
          </a:p>
          <a:p>
            <a:pPr lvl="1"/>
            <a:r>
              <a:rPr lang="en-US" sz="2900" b="1" dirty="0">
                <a:solidFill>
                  <a:schemeClr val="bg1"/>
                </a:solidFill>
              </a:rPr>
              <a:t>Threat Assessment and Management (Student-to-Student, Student-to-Adult) </a:t>
            </a:r>
            <a:r>
              <a:rPr lang="en-US" dirty="0">
                <a:solidFill>
                  <a:schemeClr val="bg1"/>
                </a:solidFill>
              </a:rPr>
              <a:t>	</a:t>
            </a:r>
          </a:p>
          <a:p>
            <a:pPr lvl="1"/>
            <a:endParaRPr lang="en-US" altLang="en-US" b="1" dirty="0" smtClean="0">
              <a:solidFill>
                <a:schemeClr val="bg2"/>
              </a:solidFill>
              <a:ea typeface="ＭＳ Ｐゴシック" pitchFamily="34" charset="-128"/>
            </a:endParaRPr>
          </a:p>
          <a:p>
            <a:pPr lvl="1"/>
            <a:endParaRPr lang="en-US" altLang="en-US" b="1" dirty="0">
              <a:solidFill>
                <a:schemeClr val="bg2"/>
              </a:solidFill>
              <a:ea typeface="ＭＳ Ｐゴシック" pitchFamily="34" charset="-128"/>
            </a:endParaRPr>
          </a:p>
          <a:p>
            <a:pPr lvl="1"/>
            <a:endParaRPr lang="en-US" b="1" dirty="0" smtClean="0">
              <a:solidFill>
                <a:schemeClr val="bg2"/>
              </a:solidFill>
            </a:endParaRPr>
          </a:p>
          <a:p>
            <a:pPr lvl="1"/>
            <a:endParaRPr lang="en-US" b="1" dirty="0">
              <a:solidFill>
                <a:schemeClr val="bg2"/>
              </a:solidFill>
            </a:endParaRPr>
          </a:p>
          <a:p>
            <a:pPr marL="0" indent="0">
              <a:buNone/>
            </a:pPr>
            <a:endParaRPr lang="en-US" b="1" dirty="0" smtClean="0"/>
          </a:p>
          <a:p>
            <a:pPr marL="0" indent="0">
              <a:buNone/>
            </a:pPr>
            <a:r>
              <a:rPr lang="en-US" b="1" dirty="0"/>
              <a:t>	</a:t>
            </a:r>
            <a:endParaRPr lang="en-US" dirty="0"/>
          </a:p>
        </p:txBody>
      </p:sp>
      <p:sp>
        <p:nvSpPr>
          <p:cNvPr id="4" name="Content Placeholder 3"/>
          <p:cNvSpPr>
            <a:spLocks noGrp="1"/>
          </p:cNvSpPr>
          <p:nvPr>
            <p:ph sz="quarter" idx="4"/>
          </p:nvPr>
        </p:nvSpPr>
        <p:spPr>
          <a:xfrm>
            <a:off x="4495800" y="1447800"/>
            <a:ext cx="4419600" cy="5181600"/>
          </a:xfrm>
        </p:spPr>
        <p:txBody>
          <a:bodyPr/>
          <a:lstStyle/>
          <a:p>
            <a:pPr eaLnBrk="1" fontAlgn="auto" hangingPunct="1">
              <a:defRPr/>
            </a:pPr>
            <a:r>
              <a:rPr lang="en-US" b="1" dirty="0">
                <a:solidFill>
                  <a:schemeClr val="bg1"/>
                </a:solidFill>
              </a:rPr>
              <a:t>UNIFORM COMPLAINT PROCEDURES (UCP)</a:t>
            </a:r>
          </a:p>
          <a:p>
            <a:pPr marL="742950" lvl="2" indent="-342900" eaLnBrk="1" fontAlgn="auto" hangingPunct="1">
              <a:defRPr/>
            </a:pPr>
            <a:r>
              <a:rPr lang="en-US" sz="2000" dirty="0">
                <a:solidFill>
                  <a:schemeClr val="bg1"/>
                </a:solidFill>
              </a:rPr>
              <a:t>Uniform Complaint </a:t>
            </a:r>
            <a:r>
              <a:rPr lang="en-US" sz="2000" dirty="0" smtClean="0">
                <a:solidFill>
                  <a:schemeClr val="bg1"/>
                </a:solidFill>
              </a:rPr>
              <a:t>Procedures</a:t>
            </a:r>
          </a:p>
          <a:p>
            <a:pPr marL="742950" lvl="2" indent="-342900" eaLnBrk="1" fontAlgn="auto" hangingPunct="1">
              <a:defRPr/>
            </a:pPr>
            <a:endParaRPr lang="en-US" sz="2000" dirty="0">
              <a:solidFill>
                <a:schemeClr val="bg1"/>
              </a:solidFill>
            </a:endParaRPr>
          </a:p>
          <a:p>
            <a:pPr eaLnBrk="1" fontAlgn="auto" hangingPunct="1">
              <a:defRPr/>
            </a:pPr>
            <a:r>
              <a:rPr lang="en-US" b="1" dirty="0">
                <a:solidFill>
                  <a:schemeClr val="bg1"/>
                </a:solidFill>
              </a:rPr>
              <a:t>WILLIAMS COMPLAINTS</a:t>
            </a:r>
          </a:p>
          <a:p>
            <a:pPr lvl="1" eaLnBrk="1" fontAlgn="auto" hangingPunct="1">
              <a:defRPr/>
            </a:pPr>
            <a:r>
              <a:rPr lang="en-US" sz="2000" dirty="0">
                <a:solidFill>
                  <a:schemeClr val="bg1"/>
                </a:solidFill>
              </a:rPr>
              <a:t> Williams Complaint Procedures</a:t>
            </a:r>
          </a:p>
          <a:p>
            <a:pPr marL="742950" lvl="2" indent="-342900" eaLnBrk="1" fontAlgn="auto" hangingPunct="1">
              <a:defRPr/>
            </a:pPr>
            <a:endParaRPr lang="en-US" sz="2000" dirty="0" smtClean="0">
              <a:solidFill>
                <a:srgbClr val="251074"/>
              </a:solidFill>
            </a:endParaRPr>
          </a:p>
          <a:p>
            <a:pPr marL="742950" lvl="2" indent="-342900" eaLnBrk="1" fontAlgn="auto" hangingPunct="1">
              <a:defRPr/>
            </a:pPr>
            <a:endParaRPr lang="en-US" sz="2000" dirty="0">
              <a:solidFill>
                <a:srgbClr val="251074"/>
              </a:solidFill>
            </a:endParaRPr>
          </a:p>
          <a:p>
            <a:pPr marL="742950" lvl="2" indent="-342900" eaLnBrk="1" fontAlgn="auto" hangingPunct="1">
              <a:defRPr/>
            </a:pPr>
            <a:endParaRPr lang="en-US" sz="2000" dirty="0" smtClean="0">
              <a:solidFill>
                <a:srgbClr val="251074"/>
              </a:solidFill>
            </a:endParaRPr>
          </a:p>
          <a:p>
            <a:pPr marL="742950" lvl="2" indent="-342900" eaLnBrk="1" fontAlgn="auto" hangingPunct="1">
              <a:defRPr/>
            </a:pPr>
            <a:endParaRPr lang="en-US" sz="2000" dirty="0">
              <a:solidFill>
                <a:srgbClr val="251074"/>
              </a:solidFill>
            </a:endParaRPr>
          </a:p>
          <a:p>
            <a:endParaRPr lang="en-US" dirty="0"/>
          </a:p>
        </p:txBody>
      </p:sp>
      <p:sp>
        <p:nvSpPr>
          <p:cNvPr id="5" name="Rectangle 4"/>
          <p:cNvSpPr/>
          <p:nvPr/>
        </p:nvSpPr>
        <p:spPr>
          <a:xfrm>
            <a:off x="3200400" y="381000"/>
            <a:ext cx="2062552" cy="584775"/>
          </a:xfrm>
          <a:prstGeom prst="rect">
            <a:avLst/>
          </a:prstGeom>
        </p:spPr>
        <p:txBody>
          <a:bodyPr wrap="none">
            <a:spAutoFit/>
          </a:bodyPr>
          <a:lstStyle/>
          <a:p>
            <a:r>
              <a:rPr lang="en-US" altLang="en-US" sz="3200" b="1" dirty="0" smtClean="0">
                <a:solidFill>
                  <a:schemeClr val="bg1"/>
                </a:solidFill>
              </a:rPr>
              <a:t>AGENDA</a:t>
            </a:r>
            <a:r>
              <a:rPr lang="en-US" altLang="en-US" sz="3200" b="1" dirty="0" smtClean="0">
                <a:solidFill>
                  <a:srgbClr val="002060"/>
                </a:solidFill>
              </a:rPr>
              <a:t> </a:t>
            </a:r>
            <a:endParaRPr lang="en-US" sz="3200" dirty="0"/>
          </a:p>
        </p:txBody>
      </p:sp>
    </p:spTree>
    <p:extLst>
      <p:ext uri="{BB962C8B-B14F-4D97-AF65-F5344CB8AC3E}">
        <p14:creationId xmlns:p14="http://schemas.microsoft.com/office/powerpoint/2010/main" val="2930584518"/>
      </p:ext>
    </p:extLst>
  </p:cSld>
  <p:clrMapOvr>
    <a:masterClrMapping/>
  </p:clrMapOvr>
  <p:transition spd="slow">
    <p:randomBar dir="ver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52400"/>
            <a:ext cx="8305800" cy="838200"/>
          </a:xfrm>
        </p:spPr>
        <p:txBody>
          <a:bodyPr/>
          <a:lstStyle/>
          <a:p>
            <a:pPr algn="ctr" eaLnBrk="1" fontAlgn="auto" hangingPunct="1">
              <a:spcAft>
                <a:spcPts val="0"/>
              </a:spcAft>
              <a:defRPr/>
            </a:pPr>
            <a:r>
              <a:rPr lang="en-US" sz="1800" b="1" dirty="0">
                <a:solidFill>
                  <a:schemeClr val="bg1"/>
                </a:solidFill>
                <a:ea typeface="ＭＳ Ｐゴシック" pitchFamily="34" charset="-128"/>
              </a:rPr>
              <a:t>Sexual Harassment </a:t>
            </a:r>
            <a:br>
              <a:rPr lang="en-US" sz="1800" b="1" dirty="0">
                <a:solidFill>
                  <a:schemeClr val="bg1"/>
                </a:solidFill>
                <a:ea typeface="ＭＳ Ｐゴシック" pitchFamily="34" charset="-128"/>
              </a:rPr>
            </a:br>
            <a:r>
              <a:rPr lang="en-US" sz="1800" b="1" dirty="0">
                <a:solidFill>
                  <a:schemeClr val="bg1"/>
                </a:solidFill>
                <a:ea typeface="ＭＳ Ｐゴシック" pitchFamily="34" charset="-128"/>
              </a:rPr>
              <a:t>Sexual Harassment Student-to-Adult (BUL-3349.1)</a:t>
            </a:r>
          </a:p>
        </p:txBody>
      </p:sp>
      <p:sp>
        <p:nvSpPr>
          <p:cNvPr id="68611" name="Rectangle 3"/>
          <p:cNvSpPr>
            <a:spLocks noGrp="1" noChangeArrowheads="1"/>
          </p:cNvSpPr>
          <p:nvPr>
            <p:ph idx="1"/>
          </p:nvPr>
        </p:nvSpPr>
        <p:spPr>
          <a:xfrm>
            <a:off x="293165" y="1219200"/>
            <a:ext cx="8305800" cy="5410200"/>
          </a:xfrm>
          <a:extLst/>
        </p:spPr>
        <p:txBody>
          <a:bodyPr rtlCol="0">
            <a:normAutofit/>
          </a:bodyPr>
          <a:lstStyle/>
          <a:p>
            <a:pPr eaLnBrk="1" fontAlgn="auto" hangingPunct="1">
              <a:defRPr/>
            </a:pPr>
            <a:r>
              <a:rPr lang="en-US" altLang="en-US" b="1" u="sng" dirty="0">
                <a:solidFill>
                  <a:schemeClr val="bg1"/>
                </a:solidFill>
                <a:ea typeface="ＭＳ Ｐゴシック" panose="020B0600070205080204" pitchFamily="34" charset="-128"/>
              </a:rPr>
              <a:t>Definitions</a:t>
            </a:r>
            <a:r>
              <a:rPr lang="en-US" altLang="en-US" b="1" dirty="0">
                <a:solidFill>
                  <a:schemeClr val="bg1"/>
                </a:solidFill>
                <a:ea typeface="ＭＳ Ｐゴシック" panose="020B0600070205080204" pitchFamily="34" charset="-128"/>
              </a:rPr>
              <a:t>: </a:t>
            </a:r>
            <a:r>
              <a:rPr lang="en-US" altLang="en-US" dirty="0">
                <a:solidFill>
                  <a:schemeClr val="bg1"/>
                </a:solidFill>
                <a:ea typeface="ＭＳ Ｐゴシック" panose="020B0600070205080204" pitchFamily="34" charset="-128"/>
              </a:rPr>
              <a:t>California Education Code and California Code of Regulations define sexual harassment as </a:t>
            </a:r>
            <a:r>
              <a:rPr lang="ja-JP" altLang="en-US" b="1" dirty="0">
                <a:solidFill>
                  <a:schemeClr val="bg1"/>
                </a:solidFill>
              </a:rPr>
              <a:t>“</a:t>
            </a:r>
            <a:r>
              <a:rPr lang="en-US" altLang="ja-JP" b="1" dirty="0">
                <a:solidFill>
                  <a:schemeClr val="bg1"/>
                </a:solidFill>
              </a:rPr>
              <a:t>unwelcome sexual advances, requests for sexual favors, or other verbal, visual, or physical conduct of a sexual nature made by someone from or in the work or educational setting, whether it occurs between individuals of the same sex or individuals of opposite sexes under conditions specified in California Code of Regulations.</a:t>
            </a:r>
            <a:r>
              <a:rPr lang="ja-JP" altLang="en-US" b="1" dirty="0">
                <a:solidFill>
                  <a:schemeClr val="bg1"/>
                </a:solidFill>
              </a:rPr>
              <a:t>”</a:t>
            </a:r>
            <a:r>
              <a:rPr lang="en-US" altLang="ja-JP" b="1" dirty="0">
                <a:solidFill>
                  <a:schemeClr val="bg1"/>
                </a:solidFill>
              </a:rPr>
              <a:t>  </a:t>
            </a:r>
          </a:p>
          <a:p>
            <a:pPr eaLnBrk="1" fontAlgn="auto" hangingPunct="1">
              <a:defRPr/>
            </a:pPr>
            <a:r>
              <a:rPr lang="en-US" altLang="en-US" dirty="0">
                <a:solidFill>
                  <a:schemeClr val="bg1"/>
                </a:solidFill>
                <a:ea typeface="ＭＳ Ｐゴシック" panose="020B0600070205080204" pitchFamily="34" charset="-128"/>
              </a:rPr>
              <a:t>LAUSD is committed to maintaining a working and learning environment that is free from sexual harassment. Sexual harassment of or by employees, students, or persons doing business for the District, is a form of sex discrimination in that it constitutes differential treatment on the basis of sex, or actual or perceived sexual orientation or gender. As such, it is a </a:t>
            </a:r>
            <a:r>
              <a:rPr lang="en-US" altLang="en-US" u="sng" dirty="0">
                <a:solidFill>
                  <a:schemeClr val="bg1"/>
                </a:solidFill>
                <a:ea typeface="ＭＳ Ｐゴシック" panose="020B0600070205080204" pitchFamily="34" charset="-128"/>
              </a:rPr>
              <a:t>violation of state and federal laws </a:t>
            </a:r>
            <a:r>
              <a:rPr lang="en-US" altLang="en-US" dirty="0">
                <a:solidFill>
                  <a:schemeClr val="bg1"/>
                </a:solidFill>
                <a:ea typeface="ＭＳ Ｐゴシック" panose="020B0600070205080204" pitchFamily="34" charset="-128"/>
              </a:rPr>
              <a:t>and a violation of this policy. </a:t>
            </a:r>
          </a:p>
        </p:txBody>
      </p:sp>
      <p:sp>
        <p:nvSpPr>
          <p:cNvPr id="11981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A71A269-72E1-4DF7-8B2D-74D6D1F53A52}" type="slidenum">
              <a:rPr lang="en-US" altLang="en-US" smtClean="0">
                <a:latin typeface="Verdana" panose="020B0604030504040204" pitchFamily="34" charset="0"/>
              </a:rPr>
              <a:pPr/>
              <a:t>60</a:t>
            </a:fld>
            <a:endParaRPr lang="en-US" altLang="en-US" dirty="0" smtClean="0">
              <a:latin typeface="Verdana" panose="020B0604030504040204" pitchFamily="34" charset="0"/>
            </a:endParaRPr>
          </a:p>
        </p:txBody>
      </p:sp>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09D01E9-7CD7-46AB-87DF-6C69CFAB5976}" type="slidenum">
              <a:rPr lang="en-US" altLang="en-US" smtClean="0">
                <a:latin typeface="Verdana" panose="020B0604030504040204" pitchFamily="34" charset="0"/>
              </a:rPr>
              <a:pPr/>
              <a:t>61</a:t>
            </a:fld>
            <a:endParaRPr lang="en-US" altLang="en-US" smtClean="0">
              <a:latin typeface="Verdana" panose="020B0604030504040204" pitchFamily="34" charset="0"/>
            </a:endParaRPr>
          </a:p>
        </p:txBody>
      </p:sp>
      <p:sp>
        <p:nvSpPr>
          <p:cNvPr id="117763" name="Rectangle 5"/>
          <p:cNvSpPr>
            <a:spLocks noChangeArrowheads="1"/>
          </p:cNvSpPr>
          <p:nvPr/>
        </p:nvSpPr>
        <p:spPr bwMode="auto">
          <a:xfrm>
            <a:off x="0" y="106680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sz="2000">
              <a:solidFill>
                <a:srgbClr val="000000"/>
              </a:solidFill>
              <a:latin typeface="Times New Roman" panose="02020603050405020304" pitchFamily="18" charset="0"/>
            </a:endParaRPr>
          </a:p>
          <a:p>
            <a:r>
              <a:rPr lang="en-US" altLang="en-US">
                <a:solidFill>
                  <a:srgbClr val="000000"/>
                </a:solidFill>
                <a:latin typeface="Times New Roman" panose="02020603050405020304" pitchFamily="18" charset="0"/>
              </a:rPr>
              <a:t>	</a:t>
            </a:r>
          </a:p>
        </p:txBody>
      </p:sp>
      <p:sp>
        <p:nvSpPr>
          <p:cNvPr id="7" name="Rectangle 6"/>
          <p:cNvSpPr/>
          <p:nvPr/>
        </p:nvSpPr>
        <p:spPr>
          <a:xfrm>
            <a:off x="0" y="202634"/>
            <a:ext cx="9144000" cy="492443"/>
          </a:xfrm>
          <a:prstGeom prst="rect">
            <a:avLst/>
          </a:prstGeom>
        </p:spPr>
        <p:txBody>
          <a:bodyPr>
            <a:spAutoFit/>
          </a:bodyPr>
          <a:lstStyle/>
          <a:p>
            <a:pPr lvl="1">
              <a:defRPr/>
            </a:pPr>
            <a:r>
              <a:rPr lang="en-US" altLang="en-US" sz="2600" dirty="0" smtClean="0">
                <a:solidFill>
                  <a:schemeClr val="accent6">
                    <a:lumMod val="25000"/>
                  </a:schemeClr>
                </a:solidFill>
              </a:rPr>
              <a:t>Discrimination and Sexual Harassment Consequences</a:t>
            </a:r>
            <a:endParaRPr lang="en-US" altLang="en-US" sz="2600" dirty="0">
              <a:solidFill>
                <a:schemeClr val="accent6">
                  <a:lumMod val="25000"/>
                </a:schemeClr>
              </a:solidFill>
            </a:endParaRPr>
          </a:p>
        </p:txBody>
      </p:sp>
      <p:sp>
        <p:nvSpPr>
          <p:cNvPr id="8" name="Rectangle 7"/>
          <p:cNvSpPr/>
          <p:nvPr/>
        </p:nvSpPr>
        <p:spPr>
          <a:xfrm>
            <a:off x="0" y="1217914"/>
            <a:ext cx="9144000" cy="5909310"/>
          </a:xfrm>
          <a:prstGeom prst="rect">
            <a:avLst/>
          </a:prstGeom>
        </p:spPr>
        <p:txBody>
          <a:bodyPr>
            <a:spAutoFit/>
          </a:bodyPr>
          <a:lstStyle/>
          <a:p>
            <a:pPr marL="342900" indent="-342900">
              <a:buFont typeface="Arial" panose="020B0604020202020204" pitchFamily="34" charset="0"/>
              <a:buChar char="•"/>
              <a:defRPr/>
            </a:pPr>
            <a:r>
              <a:rPr lang="en-US" sz="2200" dirty="0">
                <a:solidFill>
                  <a:schemeClr val="bg1"/>
                </a:solidFill>
                <a:highlight>
                  <a:srgbClr val="FFFF00"/>
                </a:highlight>
                <a:latin typeface="+mn-lt"/>
                <a:cs typeface="Arial" panose="020B0604020202020204" pitchFamily="34" charset="0"/>
              </a:rPr>
              <a:t>The District considers </a:t>
            </a:r>
            <a:r>
              <a:rPr lang="en-US" sz="2200" dirty="0">
                <a:solidFill>
                  <a:schemeClr val="accent1">
                    <a:lumMod val="60000"/>
                    <a:lumOff val="40000"/>
                  </a:schemeClr>
                </a:solidFill>
                <a:highlight>
                  <a:srgbClr val="FFFF00"/>
                </a:highlight>
                <a:latin typeface="+mn-lt"/>
                <a:cs typeface="Arial" panose="020B0604020202020204" pitchFamily="34" charset="0"/>
              </a:rPr>
              <a:t>discrimination </a:t>
            </a:r>
            <a:r>
              <a:rPr lang="en-US" sz="2200" dirty="0" smtClean="0">
                <a:solidFill>
                  <a:schemeClr val="accent1">
                    <a:lumMod val="60000"/>
                    <a:lumOff val="40000"/>
                  </a:schemeClr>
                </a:solidFill>
                <a:highlight>
                  <a:srgbClr val="FFFF00"/>
                </a:highlight>
                <a:latin typeface="+mn-lt"/>
                <a:cs typeface="Arial" panose="020B0604020202020204" pitchFamily="34" charset="0"/>
              </a:rPr>
              <a:t>and </a:t>
            </a:r>
            <a:r>
              <a:rPr lang="en-US" sz="2200" dirty="0">
                <a:solidFill>
                  <a:schemeClr val="accent1">
                    <a:lumMod val="60000"/>
                    <a:lumOff val="40000"/>
                  </a:schemeClr>
                </a:solidFill>
                <a:highlight>
                  <a:srgbClr val="FFFF00"/>
                </a:highlight>
                <a:latin typeface="+mn-lt"/>
                <a:cs typeface="Arial" panose="020B0604020202020204" pitchFamily="34" charset="0"/>
              </a:rPr>
              <a:t>harassment </a:t>
            </a:r>
            <a:r>
              <a:rPr lang="en-US" sz="2200" dirty="0" smtClean="0">
                <a:solidFill>
                  <a:schemeClr val="accent1">
                    <a:lumMod val="60000"/>
                    <a:lumOff val="40000"/>
                  </a:schemeClr>
                </a:solidFill>
                <a:highlight>
                  <a:srgbClr val="FFFF00"/>
                </a:highlight>
                <a:latin typeface="+mn-lt"/>
                <a:cs typeface="Arial" panose="020B0604020202020204" pitchFamily="34" charset="0"/>
              </a:rPr>
              <a:t>(including sexual) of </a:t>
            </a:r>
            <a:r>
              <a:rPr lang="en-US" sz="2200" dirty="0">
                <a:solidFill>
                  <a:schemeClr val="accent1">
                    <a:lumMod val="60000"/>
                    <a:lumOff val="40000"/>
                  </a:schemeClr>
                </a:solidFill>
                <a:highlight>
                  <a:srgbClr val="FFFF00"/>
                </a:highlight>
                <a:latin typeface="+mn-lt"/>
                <a:cs typeface="Arial" panose="020B0604020202020204" pitchFamily="34" charset="0"/>
              </a:rPr>
              <a:t>any kind to be </a:t>
            </a:r>
            <a:r>
              <a:rPr lang="en-US" sz="2200" u="sng" dirty="0">
                <a:solidFill>
                  <a:schemeClr val="accent1">
                    <a:lumMod val="60000"/>
                    <a:lumOff val="40000"/>
                  </a:schemeClr>
                </a:solidFill>
                <a:highlight>
                  <a:srgbClr val="FFFF00"/>
                </a:highlight>
                <a:latin typeface="+mn-lt"/>
                <a:cs typeface="Arial" panose="020B0604020202020204" pitchFamily="34" charset="0"/>
              </a:rPr>
              <a:t>a major offense</a:t>
            </a:r>
            <a:r>
              <a:rPr lang="en-US" sz="2200" u="sng" dirty="0">
                <a:solidFill>
                  <a:schemeClr val="bg1"/>
                </a:solidFill>
                <a:highlight>
                  <a:srgbClr val="FFFF00"/>
                </a:highlight>
                <a:latin typeface="+mn-lt"/>
                <a:cs typeface="Arial" panose="020B0604020202020204" pitchFamily="34" charset="0"/>
              </a:rPr>
              <a:t>, which can result in disciplinary action</a:t>
            </a:r>
            <a:r>
              <a:rPr lang="en-US" sz="2200" dirty="0">
                <a:solidFill>
                  <a:schemeClr val="bg1"/>
                </a:solidFill>
                <a:highlight>
                  <a:srgbClr val="FFFF00"/>
                </a:highlight>
                <a:latin typeface="+mn-lt"/>
                <a:cs typeface="Arial" panose="020B0604020202020204" pitchFamily="34" charset="0"/>
              </a:rPr>
              <a:t> to the offending employee up to and including termination. </a:t>
            </a:r>
          </a:p>
          <a:p>
            <a:pPr marL="342900" indent="-342900">
              <a:buFont typeface="Arial" panose="020B0604020202020204" pitchFamily="34" charset="0"/>
              <a:buChar char="•"/>
              <a:defRPr/>
            </a:pPr>
            <a:endParaRPr lang="en-US" sz="2400" dirty="0">
              <a:solidFill>
                <a:schemeClr val="accent4"/>
              </a:solidFill>
              <a:highlight>
                <a:srgbClr val="FFFF00"/>
              </a:highlight>
              <a:latin typeface="+mn-lt"/>
              <a:cs typeface="Arial" panose="020B0604020202020204" pitchFamily="34" charset="0"/>
            </a:endParaRPr>
          </a:p>
          <a:p>
            <a:pPr marL="285750" indent="-285750">
              <a:buFont typeface="Arial" panose="020B0604020202020204" pitchFamily="34" charset="0"/>
              <a:buChar char="•"/>
              <a:defRPr/>
            </a:pPr>
            <a:r>
              <a:rPr lang="en-US" sz="2200" dirty="0">
                <a:solidFill>
                  <a:schemeClr val="bg1"/>
                </a:solidFill>
                <a:highlight>
                  <a:srgbClr val="FFFF00"/>
                </a:highlight>
                <a:uFill>
                  <a:solidFill>
                    <a:schemeClr val="tx1"/>
                  </a:solidFill>
                </a:uFill>
                <a:latin typeface="+mn-lt"/>
                <a:cs typeface="Arial" panose="020B0604020202020204" pitchFamily="34" charset="0"/>
              </a:rPr>
              <a:t>Any District employee who believes that she or he has been a victim of discrimination or harassment by another employee or nonemployee </a:t>
            </a:r>
            <a:r>
              <a:rPr lang="en-US" sz="2200" b="1" dirty="0">
                <a:solidFill>
                  <a:schemeClr val="bg1"/>
                </a:solidFill>
                <a:highlight>
                  <a:srgbClr val="FFFF00"/>
                </a:highlight>
                <a:uFill>
                  <a:solidFill>
                    <a:schemeClr val="tx1"/>
                  </a:solidFill>
                </a:uFill>
                <a:latin typeface="+mn-lt"/>
                <a:cs typeface="Arial" panose="020B0604020202020204" pitchFamily="34" charset="0"/>
              </a:rPr>
              <a:t>shall</a:t>
            </a:r>
            <a:r>
              <a:rPr lang="en-US" sz="2200" dirty="0">
                <a:solidFill>
                  <a:schemeClr val="bg1"/>
                </a:solidFill>
                <a:highlight>
                  <a:srgbClr val="FFFF00"/>
                </a:highlight>
                <a:uFill>
                  <a:solidFill>
                    <a:schemeClr val="tx1"/>
                  </a:solidFill>
                </a:uFill>
                <a:latin typeface="+mn-lt"/>
                <a:cs typeface="Arial" panose="020B0604020202020204" pitchFamily="34" charset="0"/>
              </a:rPr>
              <a:t> bring the problem to the attention of the site administrator, </a:t>
            </a:r>
            <a:r>
              <a:rPr lang="en-US" sz="2200" dirty="0" smtClean="0">
                <a:solidFill>
                  <a:schemeClr val="bg1"/>
                </a:solidFill>
                <a:highlight>
                  <a:srgbClr val="FFFF00"/>
                </a:highlight>
                <a:uFill>
                  <a:solidFill>
                    <a:schemeClr val="tx1"/>
                  </a:solidFill>
                </a:uFill>
                <a:latin typeface="+mn-lt"/>
                <a:cs typeface="Arial" panose="020B0604020202020204" pitchFamily="34" charset="0"/>
              </a:rPr>
              <a:t>so </a:t>
            </a:r>
            <a:r>
              <a:rPr lang="en-US" sz="2200" dirty="0">
                <a:solidFill>
                  <a:schemeClr val="bg1"/>
                </a:solidFill>
                <a:highlight>
                  <a:srgbClr val="FFFF00"/>
                </a:highlight>
                <a:uFill>
                  <a:solidFill>
                    <a:schemeClr val="tx1"/>
                  </a:solidFill>
                </a:uFill>
                <a:latin typeface="+mn-lt"/>
                <a:cs typeface="Arial" panose="020B0604020202020204" pitchFamily="34" charset="0"/>
              </a:rPr>
              <a:t>that appropriate action may be taken to resolve the problem. </a:t>
            </a:r>
            <a:endParaRPr lang="en-US" sz="2200" dirty="0" smtClean="0">
              <a:solidFill>
                <a:schemeClr val="bg1"/>
              </a:solidFill>
              <a:highlight>
                <a:srgbClr val="FFFF00"/>
              </a:highlight>
              <a:uFill>
                <a:solidFill>
                  <a:schemeClr val="tx1"/>
                </a:solidFill>
              </a:uFill>
              <a:latin typeface="+mn-lt"/>
              <a:cs typeface="Arial" panose="020B0604020202020204" pitchFamily="34" charset="0"/>
            </a:endParaRPr>
          </a:p>
          <a:p>
            <a:pPr marL="285750" indent="-285750">
              <a:buFont typeface="Arial" panose="020B0604020202020204" pitchFamily="34" charset="0"/>
              <a:buChar char="•"/>
              <a:defRPr/>
            </a:pPr>
            <a:endParaRPr lang="en-US" sz="2200" dirty="0">
              <a:solidFill>
                <a:schemeClr val="bg1"/>
              </a:solidFill>
              <a:highlight>
                <a:srgbClr val="FFFF00"/>
              </a:highlight>
              <a:uFill>
                <a:solidFill>
                  <a:schemeClr val="tx1"/>
                </a:solidFill>
              </a:uFill>
              <a:latin typeface="+mn-lt"/>
              <a:cs typeface="Arial" panose="020B0604020202020204" pitchFamily="34" charset="0"/>
            </a:endParaRPr>
          </a:p>
          <a:p>
            <a:pPr marL="285750" indent="-285750">
              <a:buFont typeface="Arial" panose="020B0604020202020204" pitchFamily="34" charset="0"/>
              <a:buChar char="•"/>
              <a:defRPr/>
            </a:pPr>
            <a:r>
              <a:rPr lang="en-US" sz="2200" dirty="0" smtClean="0">
                <a:solidFill>
                  <a:schemeClr val="bg1"/>
                </a:solidFill>
                <a:highlight>
                  <a:srgbClr val="FFFF00"/>
                </a:highlight>
                <a:uFill>
                  <a:solidFill>
                    <a:schemeClr val="tx1"/>
                  </a:solidFill>
                </a:uFill>
                <a:latin typeface="+mn-lt"/>
                <a:cs typeface="Arial" panose="020B0604020202020204" pitchFamily="34" charset="0"/>
              </a:rPr>
              <a:t>Complaints </a:t>
            </a:r>
            <a:r>
              <a:rPr lang="en-US" sz="2200" dirty="0">
                <a:solidFill>
                  <a:schemeClr val="bg1"/>
                </a:solidFill>
                <a:highlight>
                  <a:srgbClr val="FFFF00"/>
                </a:highlight>
                <a:uFill>
                  <a:solidFill>
                    <a:schemeClr val="tx1"/>
                  </a:solidFill>
                </a:uFill>
                <a:latin typeface="+mn-lt"/>
                <a:cs typeface="Arial" panose="020B0604020202020204" pitchFamily="34" charset="0"/>
              </a:rPr>
              <a:t>will be promptly investigated in a way that respects the privacy of the parties concerned. </a:t>
            </a:r>
            <a:endParaRPr lang="en-US" sz="2200" dirty="0" smtClean="0">
              <a:solidFill>
                <a:schemeClr val="bg1"/>
              </a:solidFill>
              <a:highlight>
                <a:srgbClr val="FFFF00"/>
              </a:highlight>
              <a:uFill>
                <a:solidFill>
                  <a:schemeClr val="tx1"/>
                </a:solidFill>
              </a:uFill>
              <a:latin typeface="+mn-lt"/>
              <a:cs typeface="Arial" panose="020B0604020202020204" pitchFamily="34" charset="0"/>
            </a:endParaRPr>
          </a:p>
          <a:p>
            <a:pPr marL="285750" indent="-285750">
              <a:buFont typeface="Arial" panose="020B0604020202020204" pitchFamily="34" charset="0"/>
              <a:buChar char="•"/>
              <a:defRPr/>
            </a:pPr>
            <a:endParaRPr lang="en-US" sz="2200" dirty="0">
              <a:solidFill>
                <a:schemeClr val="bg1"/>
              </a:solidFill>
              <a:highlight>
                <a:srgbClr val="FFFF00"/>
              </a:highlight>
              <a:uFill>
                <a:solidFill>
                  <a:schemeClr val="tx1"/>
                </a:solidFill>
              </a:uFill>
              <a:latin typeface="+mn-lt"/>
              <a:cs typeface="Arial" panose="020B0604020202020204" pitchFamily="34" charset="0"/>
            </a:endParaRPr>
          </a:p>
          <a:p>
            <a:pPr marL="285750" indent="-285750">
              <a:buFont typeface="Arial" panose="020B0604020202020204" pitchFamily="34" charset="0"/>
              <a:buChar char="•"/>
              <a:defRPr/>
            </a:pPr>
            <a:r>
              <a:rPr lang="en-US" sz="2200" dirty="0" smtClean="0">
                <a:solidFill>
                  <a:schemeClr val="bg1"/>
                </a:solidFill>
                <a:highlight>
                  <a:srgbClr val="FFFF00"/>
                </a:highlight>
                <a:latin typeface="+mn-lt"/>
              </a:rPr>
              <a:t>The </a:t>
            </a:r>
            <a:r>
              <a:rPr lang="en-US" sz="2200" dirty="0">
                <a:solidFill>
                  <a:schemeClr val="bg1"/>
                </a:solidFill>
                <a:highlight>
                  <a:srgbClr val="FFFF00"/>
                </a:highlight>
                <a:latin typeface="+mn-lt"/>
              </a:rPr>
              <a:t>District prohibits retaliatory behavior against anyone who files a complaint of discrimination or harassment or any participant in the investigation of such a complaint. </a:t>
            </a:r>
            <a:r>
              <a:rPr lang="en-US" sz="2200" u="sng" dirty="0">
                <a:highlight>
                  <a:srgbClr val="FFFF00"/>
                </a:highlight>
              </a:rPr>
              <a:t>	</a:t>
            </a:r>
          </a:p>
          <a:p>
            <a:pPr marL="342900" indent="-342900">
              <a:buFont typeface="Arial" panose="020B0604020202020204" pitchFamily="34" charset="0"/>
              <a:buChar char="•"/>
              <a:defRPr/>
            </a:pPr>
            <a:endParaRPr lang="en-US" sz="2200" dirty="0">
              <a:highlight>
                <a:srgbClr val="FFFF00"/>
              </a:highlight>
            </a:endParaRPr>
          </a:p>
          <a:p>
            <a:pPr>
              <a:defRPr/>
            </a:pPr>
            <a:r>
              <a:rPr lang="en-US" sz="2400" b="1" dirty="0">
                <a:solidFill>
                  <a:srgbClr val="000000"/>
                </a:solidFill>
                <a:highlight>
                  <a:srgbClr val="FFFF00"/>
                </a:highlight>
                <a:latin typeface="Times New Roman" panose="02020603050405020304" pitchFamily="18" charset="0"/>
              </a:rPr>
              <a:t> </a:t>
            </a:r>
            <a:r>
              <a:rPr lang="en-US" sz="2400" dirty="0">
                <a:solidFill>
                  <a:srgbClr val="000000"/>
                </a:solidFill>
                <a:latin typeface="Times New Roman" panose="02020603050405020304" pitchFamily="18" charset="0"/>
              </a:rPr>
              <a:t>	</a:t>
            </a:r>
          </a:p>
        </p:txBody>
      </p:sp>
    </p:spTree>
  </p:cSld>
  <p:clrMapOvr>
    <a:masterClrMapping/>
  </p:clrMapOvr>
  <p:transition spd="slow">
    <p:randomBar dir="ver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63000">
              <a:schemeClr val="accent3">
                <a:lumMod val="97000"/>
                <a:lumOff val="3000"/>
              </a:schemeClr>
            </a:gs>
            <a:gs pos="99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123907" name="Rectangle 3"/>
          <p:cNvSpPr>
            <a:spLocks noGrp="1" noChangeArrowheads="1"/>
          </p:cNvSpPr>
          <p:nvPr>
            <p:ph idx="1"/>
          </p:nvPr>
        </p:nvSpPr>
        <p:spPr>
          <a:xfrm>
            <a:off x="457200" y="2286000"/>
            <a:ext cx="8305800" cy="4419600"/>
          </a:xfrm>
        </p:spPr>
        <p:txBody>
          <a:bodyPr/>
          <a:lstStyle/>
          <a:p>
            <a:pPr eaLnBrk="1" hangingPunct="1">
              <a:buFontTx/>
              <a:buNone/>
            </a:pPr>
            <a:r>
              <a:rPr lang="en-US" altLang="en-US" sz="1200" smtClean="0">
                <a:ea typeface="ＭＳ Ｐゴシック" panose="020B0600070205080204" pitchFamily="34" charset="-128"/>
              </a:rPr>
              <a:t>Required Notices:</a:t>
            </a:r>
          </a:p>
        </p:txBody>
      </p:sp>
      <p:sp>
        <p:nvSpPr>
          <p:cNvPr id="12390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3DDD787-D794-439F-AAA4-217763FEBA2D}" type="slidenum">
              <a:rPr lang="en-US" altLang="en-US" smtClean="0">
                <a:latin typeface="Verdana" panose="020B0604030504040204" pitchFamily="34" charset="0"/>
              </a:rPr>
              <a:pPr/>
              <a:t>62</a:t>
            </a:fld>
            <a:endParaRPr lang="en-US" altLang="en-US" smtClean="0">
              <a:latin typeface="Verdana" panose="020B0604030504040204" pitchFamily="34" charset="0"/>
            </a:endParaRPr>
          </a:p>
        </p:txBody>
      </p:sp>
      <p:pic>
        <p:nvPicPr>
          <p:cNvPr id="123909" name="Picture 3" descr="C:\Users\yiu-keung.law\Desktop\5818 1 attachment 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92820"/>
            <a:ext cx="4495801" cy="596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yiu-keung.law\Desktop\5818 1 attachment 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1" y="892820"/>
            <a:ext cx="4648200" cy="596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a:xfrm>
            <a:off x="0" y="0"/>
            <a:ext cx="9144000" cy="838200"/>
          </a:xfrm>
        </p:spPr>
        <p:txBody>
          <a:bodyPr/>
          <a:lstStyle/>
          <a:p>
            <a:pPr algn="ctr" eaLnBrk="1" fontAlgn="auto" hangingPunct="1">
              <a:spcAft>
                <a:spcPts val="0"/>
              </a:spcAft>
              <a:defRPr/>
            </a:pPr>
            <a:r>
              <a:rPr lang="en-US" altLang="en-US" sz="1800" b="1" dirty="0">
                <a:solidFill>
                  <a:schemeClr val="bg1"/>
                </a:solidFill>
                <a:ea typeface="ＭＳ Ｐゴシック" panose="020B0600070205080204" pitchFamily="34" charset="-128"/>
              </a:rPr>
              <a:t>Nondiscrimination Information &amp; Sexual Harassment </a:t>
            </a:r>
            <a:r>
              <a:rPr lang="en-US" altLang="en-US" sz="1800" b="1" dirty="0" smtClean="0">
                <a:solidFill>
                  <a:schemeClr val="bg1"/>
                </a:solidFill>
                <a:ea typeface="ＭＳ Ｐゴシック" panose="020B0600070205080204" pitchFamily="34" charset="-128"/>
              </a:rPr>
              <a:t>Policy</a:t>
            </a:r>
            <a:br>
              <a:rPr lang="en-US" altLang="en-US" sz="1800" b="1" dirty="0" smtClean="0">
                <a:solidFill>
                  <a:schemeClr val="bg1"/>
                </a:solidFill>
                <a:ea typeface="ＭＳ Ｐゴシック" panose="020B0600070205080204" pitchFamily="34" charset="-128"/>
              </a:rPr>
            </a:br>
            <a:r>
              <a:rPr lang="en-US" altLang="en-US" sz="1800" b="1" dirty="0" smtClean="0">
                <a:solidFill>
                  <a:schemeClr val="bg1"/>
                </a:solidFill>
                <a:ea typeface="ＭＳ Ｐゴシック" panose="020B0600070205080204" pitchFamily="34" charset="-128"/>
              </a:rPr>
              <a:t>Mandatory Postings/required notices </a:t>
            </a:r>
            <a:endParaRPr lang="en-US" altLang="en-US" sz="1800" b="1" dirty="0">
              <a:solidFill>
                <a:schemeClr val="bg1"/>
              </a:solidFill>
              <a:ea typeface="ＭＳ Ｐゴシック" panose="020B0600070205080204" pitchFamily="34" charset="-128"/>
            </a:endParaRPr>
          </a:p>
        </p:txBody>
      </p:sp>
    </p:spTree>
  </p:cSld>
  <p:clrMapOvr>
    <a:masterClrMapping/>
  </p:clrMapOvr>
  <p:transition spd="slow">
    <p:dissolv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0" scaled="1"/>
          <a:tileRect/>
        </a:gra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0" y="0"/>
            <a:ext cx="9144000" cy="990600"/>
          </a:xfrm>
          <a:gradFill flip="none" rotWithShape="1">
            <a:gsLst>
              <a:gs pos="22000">
                <a:srgbClr val="FFFF00"/>
              </a:gs>
              <a:gs pos="87000">
                <a:srgbClr val="FFFF00"/>
              </a:gs>
              <a:gs pos="83000">
                <a:srgbClr val="FFFF00"/>
              </a:gs>
              <a:gs pos="100000">
                <a:srgbClr val="FFFF00"/>
              </a:gs>
            </a:gsLst>
            <a:lin ang="5400000" scaled="1"/>
            <a:tileRect/>
          </a:gradFill>
        </p:spPr>
        <p:txBody>
          <a:bodyPr/>
          <a:lstStyle/>
          <a:p>
            <a:pPr algn="ctr" eaLnBrk="1" fontAlgn="auto" hangingPunct="1">
              <a:spcAft>
                <a:spcPts val="0"/>
              </a:spcAft>
              <a:defRPr/>
            </a:pPr>
            <a:r>
              <a:rPr lang="en-US" altLang="en-US" sz="2000" b="1" dirty="0">
                <a:solidFill>
                  <a:schemeClr val="bg1"/>
                </a:solidFill>
                <a:ea typeface="ＭＳ Ｐゴシック" panose="020B0600070205080204" pitchFamily="34" charset="-128"/>
              </a:rPr>
              <a:t>Nondiscrimination Information &amp; Sexual Harassment Policy </a:t>
            </a:r>
            <a:r>
              <a:rPr lang="en-US" altLang="en-US" sz="1800" b="1" dirty="0">
                <a:solidFill>
                  <a:schemeClr val="bg1"/>
                </a:solidFill>
                <a:ea typeface="ＭＳ Ｐゴシック" panose="020B0600070205080204" pitchFamily="34" charset="-128"/>
              </a:rPr>
              <a:t/>
            </a:r>
            <a:br>
              <a:rPr lang="en-US" altLang="en-US" sz="1800" b="1" dirty="0">
                <a:solidFill>
                  <a:schemeClr val="bg1"/>
                </a:solidFill>
                <a:ea typeface="ＭＳ Ｐゴシック" panose="020B0600070205080204" pitchFamily="34" charset="-128"/>
              </a:rPr>
            </a:br>
            <a:r>
              <a:rPr lang="en-US" altLang="en-US" sz="1800" b="1" dirty="0" smtClean="0">
                <a:solidFill>
                  <a:schemeClr val="bg1"/>
                </a:solidFill>
                <a:ea typeface="ＭＳ Ｐゴシック" panose="020B0600070205080204" pitchFamily="34" charset="-128"/>
              </a:rPr>
              <a:t>Mandatory Postings/required notices</a:t>
            </a:r>
            <a:endParaRPr lang="en-US" altLang="en-US" sz="1800" b="1" dirty="0">
              <a:solidFill>
                <a:schemeClr val="bg1"/>
              </a:solidFill>
              <a:ea typeface="ＭＳ Ｐゴシック" panose="020B0600070205080204" pitchFamily="34" charset="-128"/>
            </a:endParaRPr>
          </a:p>
        </p:txBody>
      </p:sp>
      <p:sp>
        <p:nvSpPr>
          <p:cNvPr id="128003" name="Rectangle 3"/>
          <p:cNvSpPr>
            <a:spLocks noGrp="1" noChangeArrowheads="1"/>
          </p:cNvSpPr>
          <p:nvPr>
            <p:ph idx="1"/>
          </p:nvPr>
        </p:nvSpPr>
        <p:spPr>
          <a:xfrm>
            <a:off x="457200" y="2286000"/>
            <a:ext cx="8305800" cy="4419600"/>
          </a:xfrm>
        </p:spPr>
        <p:txBody>
          <a:bodyPr/>
          <a:lstStyle/>
          <a:p>
            <a:pPr eaLnBrk="1" hangingPunct="1">
              <a:buFontTx/>
              <a:buNone/>
            </a:pPr>
            <a:r>
              <a:rPr lang="en-US" altLang="en-US" sz="1200" smtClean="0">
                <a:ea typeface="ＭＳ Ｐゴシック" panose="020B0600070205080204" pitchFamily="34" charset="-128"/>
              </a:rPr>
              <a:t>Required Notices:</a:t>
            </a:r>
          </a:p>
        </p:txBody>
      </p:sp>
      <p:sp>
        <p:nvSpPr>
          <p:cNvPr id="12800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CB81B69-D8A6-4D56-8FC8-F50498CA6BD4}" type="slidenum">
              <a:rPr lang="en-US" altLang="en-US" smtClean="0">
                <a:latin typeface="Verdana" panose="020B0604030504040204" pitchFamily="34" charset="0"/>
              </a:rPr>
              <a:pPr/>
              <a:t>63</a:t>
            </a:fld>
            <a:endParaRPr lang="en-US" altLang="en-US" smtClean="0">
              <a:latin typeface="Verdana" panose="020B0604030504040204" pitchFamily="34" charset="0"/>
            </a:endParaRPr>
          </a:p>
        </p:txBody>
      </p:sp>
      <p:pic>
        <p:nvPicPr>
          <p:cNvPr id="128005" name="Picture 2" descr="C:\Users\yiu-keung.law\Desktop\5818 1 attachment 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46482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Users\yiu-keung.law\Desktop\5818 1 attachment 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5625" y="990600"/>
            <a:ext cx="460530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hecke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381000" y="609600"/>
            <a:ext cx="8305800" cy="685800"/>
          </a:xfrm>
        </p:spPr>
        <p:txBody>
          <a:bodyPr>
            <a:normAutofit fontScale="90000"/>
          </a:bodyPr>
          <a:lstStyle/>
          <a:p>
            <a:pPr algn="ctr" eaLnBrk="1" fontAlgn="auto" hangingPunct="1">
              <a:spcAft>
                <a:spcPts val="0"/>
              </a:spcAft>
              <a:defRPr/>
            </a:pPr>
            <a:r>
              <a:rPr lang="en-US" altLang="en-US" dirty="0">
                <a:solidFill>
                  <a:schemeClr val="bg2"/>
                </a:solidFill>
                <a:ea typeface="ＭＳ Ｐゴシック" panose="020B0600070205080204" pitchFamily="34" charset="-128"/>
              </a:rPr>
              <a:t/>
            </a:r>
            <a:br>
              <a:rPr lang="en-US" altLang="en-US" dirty="0">
                <a:solidFill>
                  <a:schemeClr val="bg2"/>
                </a:solidFill>
                <a:ea typeface="ＭＳ Ｐゴシック" panose="020B0600070205080204" pitchFamily="34" charset="-128"/>
              </a:rPr>
            </a:br>
            <a:r>
              <a:rPr lang="en-US" altLang="en-US" dirty="0">
                <a:solidFill>
                  <a:schemeClr val="accent3">
                    <a:lumMod val="50000"/>
                  </a:schemeClr>
                </a:solidFill>
                <a:ea typeface="ＭＳ Ｐゴシック" panose="020B0600070205080204" pitchFamily="34" charset="-128"/>
              </a:rPr>
              <a:t> </a:t>
            </a:r>
            <a:r>
              <a:rPr lang="en-US" altLang="en-US" b="1" dirty="0">
                <a:solidFill>
                  <a:schemeClr val="accent3">
                    <a:lumMod val="50000"/>
                  </a:schemeClr>
                </a:solidFill>
                <a:ea typeface="ＭＳ Ｐゴシック" panose="020B0600070205080204" pitchFamily="34" charset="-128"/>
              </a:rPr>
              <a:t>Cal/OSHA Log of Injuries and Illnesses </a:t>
            </a:r>
            <a:r>
              <a:rPr lang="en-US" altLang="en-US" b="1" dirty="0" smtClean="0">
                <a:solidFill>
                  <a:schemeClr val="accent3">
                    <a:lumMod val="50000"/>
                  </a:schemeClr>
                </a:solidFill>
                <a:ea typeface="ＭＳ Ｐゴシック" panose="020B0600070205080204" pitchFamily="34" charset="-128"/>
              </a:rPr>
              <a:t/>
            </a:r>
            <a:br>
              <a:rPr lang="en-US" altLang="en-US" b="1" dirty="0" smtClean="0">
                <a:solidFill>
                  <a:schemeClr val="accent3">
                    <a:lumMod val="50000"/>
                  </a:schemeClr>
                </a:solidFill>
                <a:ea typeface="ＭＳ Ｐゴシック" panose="020B0600070205080204" pitchFamily="34" charset="-128"/>
              </a:rPr>
            </a:br>
            <a:r>
              <a:rPr lang="en-US" altLang="en-US" b="1" dirty="0" smtClean="0">
                <a:solidFill>
                  <a:schemeClr val="accent3">
                    <a:lumMod val="50000"/>
                  </a:schemeClr>
                </a:solidFill>
                <a:ea typeface="ＭＳ Ｐゴシック" panose="020B0600070205080204" pitchFamily="34" charset="-128"/>
              </a:rPr>
              <a:t>(</a:t>
            </a:r>
            <a:r>
              <a:rPr lang="en-US" altLang="en-US" b="1" dirty="0">
                <a:solidFill>
                  <a:schemeClr val="accent3">
                    <a:lumMod val="50000"/>
                  </a:schemeClr>
                </a:solidFill>
                <a:ea typeface="ＭＳ Ｐゴシック" panose="020B0600070205080204" pitchFamily="34" charset="-128"/>
              </a:rPr>
              <a:t>REF-5693.2) </a:t>
            </a:r>
            <a:r>
              <a:rPr lang="en-US" altLang="en-US" b="1" dirty="0">
                <a:solidFill>
                  <a:schemeClr val="bg2"/>
                </a:solidFill>
                <a:ea typeface="ＭＳ Ｐゴシック" panose="020B0600070205080204" pitchFamily="34" charset="-128"/>
              </a:rPr>
              <a:t/>
            </a:r>
            <a:br>
              <a:rPr lang="en-US" altLang="en-US" b="1" dirty="0">
                <a:solidFill>
                  <a:schemeClr val="bg2"/>
                </a:solidFill>
                <a:ea typeface="ＭＳ Ｐゴシック" panose="020B0600070205080204" pitchFamily="34" charset="-128"/>
              </a:rPr>
            </a:br>
            <a:r>
              <a:rPr lang="en-US" altLang="en-US" b="1" dirty="0">
                <a:solidFill>
                  <a:schemeClr val="bg2"/>
                </a:solidFill>
                <a:ea typeface="ＭＳ Ｐゴシック" panose="020B0600070205080204" pitchFamily="34" charset="-128"/>
              </a:rPr>
              <a:t> </a:t>
            </a:r>
            <a:r>
              <a:rPr lang="en-US" altLang="en-US" dirty="0">
                <a:solidFill>
                  <a:schemeClr val="bg2"/>
                </a:solidFill>
                <a:ea typeface="ＭＳ Ｐゴシック" panose="020B0600070205080204" pitchFamily="34" charset="-128"/>
              </a:rPr>
              <a:t>	</a:t>
            </a:r>
            <a:br>
              <a:rPr lang="en-US" altLang="en-US" dirty="0">
                <a:solidFill>
                  <a:schemeClr val="bg2"/>
                </a:solidFill>
                <a:ea typeface="ＭＳ Ｐゴシック" panose="020B0600070205080204" pitchFamily="34" charset="-128"/>
              </a:rPr>
            </a:br>
            <a:endParaRPr lang="en-US" altLang="en-US" dirty="0">
              <a:solidFill>
                <a:schemeClr val="bg2"/>
              </a:solidFill>
              <a:ea typeface="ＭＳ Ｐゴシック" panose="020B0600070205080204" pitchFamily="34" charset="-128"/>
            </a:endParaRPr>
          </a:p>
        </p:txBody>
      </p:sp>
      <p:sp>
        <p:nvSpPr>
          <p:cNvPr id="165891" name="Rectangle 3"/>
          <p:cNvSpPr>
            <a:spLocks noGrp="1" noChangeArrowheads="1"/>
          </p:cNvSpPr>
          <p:nvPr>
            <p:ph idx="1"/>
          </p:nvPr>
        </p:nvSpPr>
        <p:spPr>
          <a:xfrm>
            <a:off x="381000" y="1447800"/>
            <a:ext cx="8305800" cy="4343400"/>
          </a:xfrm>
        </p:spPr>
        <p:txBody>
          <a:bodyPr rtlCol="0">
            <a:normAutofit lnSpcReduction="10000"/>
          </a:bodyPr>
          <a:lstStyle/>
          <a:p>
            <a:pPr eaLnBrk="1" fontAlgn="auto" hangingPunct="1">
              <a:defRPr/>
            </a:pPr>
            <a:r>
              <a:rPr lang="en-US" altLang="en-US" sz="2800" dirty="0">
                <a:solidFill>
                  <a:schemeClr val="bg1"/>
                </a:solidFill>
                <a:ea typeface="ＭＳ Ｐゴシック" panose="020B0600070205080204" pitchFamily="34" charset="-128"/>
              </a:rPr>
              <a:t>California State law requires every employer to maintain a log of work-related injuries and illnesses and to display the Annual Summary of Work-Related Injuries and Illnesses (California Occupational Safety and Health Administration (Cal/OSHA) Form 300A). </a:t>
            </a:r>
          </a:p>
          <a:p>
            <a:pPr eaLnBrk="1" fontAlgn="auto" hangingPunct="1">
              <a:defRPr/>
            </a:pPr>
            <a:endParaRPr lang="en-US" altLang="en-US" sz="2800" dirty="0">
              <a:solidFill>
                <a:schemeClr val="bg1"/>
              </a:solidFill>
              <a:ea typeface="ＭＳ Ｐゴシック" panose="020B0600070205080204" pitchFamily="34" charset="-128"/>
            </a:endParaRPr>
          </a:p>
          <a:p>
            <a:pPr eaLnBrk="1" fontAlgn="auto" hangingPunct="1">
              <a:defRPr/>
            </a:pPr>
            <a:r>
              <a:rPr lang="en-US" altLang="en-US" sz="2800" dirty="0">
                <a:solidFill>
                  <a:schemeClr val="bg1"/>
                </a:solidFill>
                <a:ea typeface="ＭＳ Ｐゴシック" panose="020B0600070205080204" pitchFamily="34" charset="-128"/>
              </a:rPr>
              <a:t>This form must be posted in a conspicuous place where notices to employees are customarily posted from February 1 until April 30th each year at each site. </a:t>
            </a:r>
            <a:r>
              <a:rPr lang="en-US" altLang="en-US" sz="2800" dirty="0">
                <a:solidFill>
                  <a:schemeClr val="bg2"/>
                </a:solidFill>
                <a:ea typeface="ＭＳ Ｐゴシック" panose="020B0600070205080204" pitchFamily="34" charset="-128"/>
              </a:rPr>
              <a:t>	</a:t>
            </a:r>
          </a:p>
        </p:txBody>
      </p:sp>
      <p:sp>
        <p:nvSpPr>
          <p:cNvPr id="13210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ts val="2600"/>
              </a:lnSpc>
              <a:spcAft>
                <a:spcPts val="600"/>
              </a:spcAft>
              <a:buFontTx/>
              <a:buChar char="•"/>
            </a:pPr>
            <a:fld id="{29937E91-EF2B-4A54-9A69-E8A52E1C0957}" type="slidenum">
              <a:rPr lang="en-US" altLang="en-US" smtClean="0">
                <a:latin typeface="Verdana" panose="020B0604030504040204" pitchFamily="34" charset="0"/>
              </a:rPr>
              <a:pPr>
                <a:lnSpc>
                  <a:spcPts val="2600"/>
                </a:lnSpc>
                <a:spcAft>
                  <a:spcPts val="600"/>
                </a:spcAft>
                <a:buFontTx/>
                <a:buChar char="•"/>
              </a:pPr>
              <a:t>64</a:t>
            </a:fld>
            <a:endParaRPr lang="en-US" altLang="en-US" smtClean="0">
              <a:latin typeface="Verdana" panose="020B0604030504040204" pitchFamily="34" charset="0"/>
            </a:endParaRPr>
          </a:p>
        </p:txBody>
      </p:sp>
    </p:spTree>
  </p:cSld>
  <p:clrMapOvr>
    <a:masterClrMapping/>
  </p:clrMapOvr>
  <p:transition spd="slow">
    <p:randomBar dir="ver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382000" cy="1066800"/>
          </a:xfrm>
        </p:spPr>
        <p:txBody>
          <a:bodyPr>
            <a:normAutofit/>
          </a:bodyPr>
          <a:lstStyle/>
          <a:p>
            <a:r>
              <a:rPr lang="en-US" b="1" dirty="0" smtClean="0">
                <a:solidFill>
                  <a:schemeClr val="bg1"/>
                </a:solidFill>
              </a:rPr>
              <a:t>Student and employee security</a:t>
            </a:r>
            <a:r>
              <a:rPr lang="en-US" sz="2000" b="1" dirty="0" smtClean="0">
                <a:solidFill>
                  <a:schemeClr val="bg1"/>
                </a:solidFill>
              </a:rPr>
              <a:t/>
            </a:r>
            <a:br>
              <a:rPr lang="en-US" sz="2000" b="1" dirty="0" smtClean="0">
                <a:solidFill>
                  <a:schemeClr val="bg1"/>
                </a:solidFill>
              </a:rPr>
            </a:br>
            <a:r>
              <a:rPr lang="en-US" sz="2000" b="1" dirty="0" smtClean="0">
                <a:solidFill>
                  <a:schemeClr val="bg1"/>
                </a:solidFill>
              </a:rPr>
              <a:t>Incident </a:t>
            </a:r>
            <a:r>
              <a:rPr lang="en-US" sz="2000" b="1" dirty="0">
                <a:solidFill>
                  <a:schemeClr val="bg1"/>
                </a:solidFill>
              </a:rPr>
              <a:t>System Tracking Accountability Report (</a:t>
            </a:r>
            <a:r>
              <a:rPr lang="en-US" sz="2000" b="1" dirty="0" smtClean="0">
                <a:solidFill>
                  <a:schemeClr val="bg1"/>
                </a:solidFill>
              </a:rPr>
              <a:t>ISTAR)Bul-5269.2</a:t>
            </a:r>
            <a:endParaRPr lang="en-US" sz="2000" b="1" dirty="0">
              <a:solidFill>
                <a:schemeClr val="bg1"/>
              </a:solidFill>
            </a:endParaRPr>
          </a:p>
        </p:txBody>
      </p:sp>
      <p:sp>
        <p:nvSpPr>
          <p:cNvPr id="3" name="Content Placeholder 2"/>
          <p:cNvSpPr>
            <a:spLocks noGrp="1"/>
          </p:cNvSpPr>
          <p:nvPr>
            <p:ph idx="1"/>
          </p:nvPr>
        </p:nvSpPr>
        <p:spPr>
          <a:xfrm>
            <a:off x="152400" y="1524000"/>
            <a:ext cx="8763000" cy="5029200"/>
          </a:xfrm>
        </p:spPr>
        <p:txBody>
          <a:bodyPr/>
          <a:lstStyle/>
          <a:p>
            <a:r>
              <a:rPr lang="en-US" b="1" dirty="0">
                <a:solidFill>
                  <a:schemeClr val="bg1"/>
                </a:solidFill>
              </a:rPr>
              <a:t>The District’s Incident System Tracking Accountability Report (ISTAR) is the District-wide electronic tool to report and document incidents involving students, employees, or the school community which occur on or near District schools and sites. </a:t>
            </a:r>
            <a:endParaRPr lang="en-US" b="1" dirty="0" smtClean="0">
              <a:solidFill>
                <a:schemeClr val="bg1"/>
              </a:solidFill>
            </a:endParaRPr>
          </a:p>
          <a:p>
            <a:r>
              <a:rPr lang="en-US" b="1" dirty="0" smtClean="0">
                <a:solidFill>
                  <a:schemeClr val="bg1"/>
                </a:solidFill>
              </a:rPr>
              <a:t>Accurate </a:t>
            </a:r>
            <a:r>
              <a:rPr lang="en-US" b="1" dirty="0">
                <a:solidFill>
                  <a:schemeClr val="bg1"/>
                </a:solidFill>
              </a:rPr>
              <a:t>reporting enables the Educational Service Center (ESC), Central Office and other responders to mobilize efficiently and effectively and allocate appropriate resources to address incidents and provide support to schools, offices, and those affected. </a:t>
            </a:r>
            <a:endParaRPr lang="en-US" b="1" dirty="0" smtClean="0">
              <a:solidFill>
                <a:schemeClr val="bg1"/>
              </a:solidFill>
            </a:endParaRPr>
          </a:p>
          <a:p>
            <a:r>
              <a:rPr lang="en-US" b="1" dirty="0" smtClean="0">
                <a:solidFill>
                  <a:schemeClr val="bg1"/>
                </a:solidFill>
              </a:rPr>
              <a:t>The </a:t>
            </a:r>
            <a:r>
              <a:rPr lang="en-US" b="1" dirty="0">
                <a:solidFill>
                  <a:schemeClr val="bg1"/>
                </a:solidFill>
              </a:rPr>
              <a:t>system is also intended to reduce potential miscommunication. ISTAR will capture more specific incident information and produce more accurate and meaningful data to find similarities in incidents so that divisions can develop solutions and strategies to address these incidents and improve the response process(</a:t>
            </a:r>
            <a:r>
              <a:rPr lang="en-US" b="1" dirty="0" err="1">
                <a:solidFill>
                  <a:schemeClr val="bg1"/>
                </a:solidFill>
              </a:rPr>
              <a:t>es</a:t>
            </a:r>
            <a:r>
              <a:rPr lang="en-US" b="1" dirty="0">
                <a:solidFill>
                  <a:schemeClr val="bg1"/>
                </a:solidFill>
              </a:rPr>
              <a:t>).</a:t>
            </a:r>
          </a:p>
        </p:txBody>
      </p:sp>
    </p:spTree>
    <p:extLst>
      <p:ext uri="{BB962C8B-B14F-4D97-AF65-F5344CB8AC3E}">
        <p14:creationId xmlns:p14="http://schemas.microsoft.com/office/powerpoint/2010/main" val="1743732534"/>
      </p:ext>
    </p:extLst>
  </p:cSld>
  <p:clrMapOvr>
    <a:masterClrMapping/>
  </p:clrMapOvr>
  <p:transition spd="slow">
    <p:randomBar dir="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15400" cy="5562600"/>
          </a:xfrm>
        </p:spPr>
        <p:txBody>
          <a:bodyPr/>
          <a:lstStyle/>
          <a:p>
            <a:pPr marL="0" indent="0">
              <a:buNone/>
            </a:pPr>
            <a:r>
              <a:rPr lang="en-US" dirty="0">
                <a:solidFill>
                  <a:schemeClr val="bg1"/>
                </a:solidFill>
              </a:rPr>
              <a:t>This bulletin replaces </a:t>
            </a:r>
            <a:r>
              <a:rPr lang="en-US" dirty="0" smtClean="0">
                <a:solidFill>
                  <a:schemeClr val="bg1"/>
                </a:solidFill>
              </a:rPr>
              <a:t>BUL-2637.1 Suicide </a:t>
            </a:r>
            <a:r>
              <a:rPr lang="en-US" dirty="0">
                <a:solidFill>
                  <a:schemeClr val="bg1"/>
                </a:solidFill>
              </a:rPr>
              <a:t>Prevention, Intervention and Postvention, on the same subject issued by School Operations and Student Health and Human Services, dated July 16, 2012. The following are major changes included in this bulletin: </a:t>
            </a:r>
          </a:p>
          <a:p>
            <a:r>
              <a:rPr lang="en-US" dirty="0" smtClean="0">
                <a:solidFill>
                  <a:schemeClr val="bg1"/>
                </a:solidFill>
              </a:rPr>
              <a:t>Clarification </a:t>
            </a:r>
            <a:r>
              <a:rPr lang="en-US" dirty="0">
                <a:solidFill>
                  <a:schemeClr val="bg1"/>
                </a:solidFill>
              </a:rPr>
              <a:t>of guidelines and practices regarding when certificated staff accompany a student to the hospital (Page 7) </a:t>
            </a:r>
          </a:p>
          <a:p>
            <a:r>
              <a:rPr lang="en-US" dirty="0" smtClean="0">
                <a:solidFill>
                  <a:schemeClr val="bg1"/>
                </a:solidFill>
              </a:rPr>
              <a:t>Guidance </a:t>
            </a:r>
            <a:r>
              <a:rPr lang="en-US" dirty="0">
                <a:solidFill>
                  <a:schemeClr val="bg1"/>
                </a:solidFill>
              </a:rPr>
              <a:t>for providing pertinent student information, including a summary of the incident and any related documents, when a student is transported for a psychiatric evaluation (Page 7) </a:t>
            </a:r>
          </a:p>
          <a:p>
            <a:r>
              <a:rPr lang="en-US" dirty="0" smtClean="0">
                <a:solidFill>
                  <a:schemeClr val="bg1"/>
                </a:solidFill>
              </a:rPr>
              <a:t>The </a:t>
            </a:r>
            <a:r>
              <a:rPr lang="en-US" dirty="0">
                <a:solidFill>
                  <a:schemeClr val="bg1"/>
                </a:solidFill>
              </a:rPr>
              <a:t>level of risk, No Known Current Risk, has been added as an option to use when determining level of risk. Please note that assessing at this level still recommends action steps, including contacting the parent and documenting on </a:t>
            </a:r>
            <a:r>
              <a:rPr lang="en-US" dirty="0" err="1">
                <a:solidFill>
                  <a:schemeClr val="bg1"/>
                </a:solidFill>
              </a:rPr>
              <a:t>iSTAR</a:t>
            </a:r>
            <a:r>
              <a:rPr lang="en-US" dirty="0">
                <a:solidFill>
                  <a:schemeClr val="bg1"/>
                </a:solidFill>
              </a:rPr>
              <a:t> (see Attachment C</a:t>
            </a:r>
            <a:r>
              <a:rPr lang="en-US" dirty="0" smtClean="0">
                <a:solidFill>
                  <a:schemeClr val="bg1"/>
                </a:solidFill>
              </a:rPr>
              <a:t>).</a:t>
            </a:r>
          </a:p>
          <a:p>
            <a:r>
              <a:rPr lang="en-US" sz="1600" b="1" u="sng" dirty="0">
                <a:solidFill>
                  <a:schemeClr val="bg1"/>
                </a:solidFill>
              </a:rPr>
              <a:t>All attachments were revised and updated. For additional handouts and information in additional languages* please visit https://suicideprevention.lausd.net. </a:t>
            </a:r>
          </a:p>
        </p:txBody>
      </p:sp>
      <p:sp>
        <p:nvSpPr>
          <p:cNvPr id="4" name="Rectangle 3"/>
          <p:cNvSpPr/>
          <p:nvPr/>
        </p:nvSpPr>
        <p:spPr>
          <a:xfrm>
            <a:off x="685800" y="304800"/>
            <a:ext cx="8305800" cy="646331"/>
          </a:xfrm>
          <a:prstGeom prst="rect">
            <a:avLst/>
          </a:prstGeom>
        </p:spPr>
        <p:txBody>
          <a:bodyPr wrap="square">
            <a:spAutoFit/>
          </a:bodyPr>
          <a:lstStyle/>
          <a:p>
            <a:r>
              <a:rPr lang="en-US" b="1" cap="all" dirty="0">
                <a:solidFill>
                  <a:schemeClr val="bg1"/>
                </a:solidFill>
                <a:latin typeface="+mn-lt"/>
              </a:rPr>
              <a:t>Suicide</a:t>
            </a:r>
            <a:r>
              <a:rPr lang="en-US" b="1" dirty="0">
                <a:solidFill>
                  <a:schemeClr val="bg1"/>
                </a:solidFill>
                <a:latin typeface="+mn-lt"/>
              </a:rPr>
              <a:t> PREVENTION, THREAT</a:t>
            </a:r>
            <a:r>
              <a:rPr lang="en-US" b="1" dirty="0" smtClean="0">
                <a:solidFill>
                  <a:schemeClr val="bg1"/>
                </a:solidFill>
                <a:latin typeface="+mn-lt"/>
              </a:rPr>
              <a:t>, AND </a:t>
            </a:r>
            <a:r>
              <a:rPr lang="en-US" b="1" dirty="0">
                <a:solidFill>
                  <a:schemeClr val="bg1"/>
                </a:solidFill>
                <a:latin typeface="+mn-lt"/>
              </a:rPr>
              <a:t>CRISIS </a:t>
            </a:r>
            <a:r>
              <a:rPr lang="en-US" b="1" dirty="0" smtClean="0">
                <a:solidFill>
                  <a:schemeClr val="bg1"/>
                </a:solidFill>
                <a:latin typeface="+mn-lt"/>
              </a:rPr>
              <a:t>INTERVENTION </a:t>
            </a:r>
          </a:p>
          <a:p>
            <a:pPr algn="ctr"/>
            <a:r>
              <a:rPr lang="en-US" b="1" dirty="0" smtClean="0">
                <a:solidFill>
                  <a:schemeClr val="bg1"/>
                </a:solidFill>
                <a:latin typeface="+mn-lt"/>
              </a:rPr>
              <a:t>BUL </a:t>
            </a:r>
            <a:r>
              <a:rPr lang="en-US" b="1" dirty="0">
                <a:solidFill>
                  <a:schemeClr val="bg1"/>
                </a:solidFill>
                <a:latin typeface="+mn-lt"/>
              </a:rPr>
              <a:t>- </a:t>
            </a:r>
            <a:r>
              <a:rPr lang="en-US" b="1" dirty="0" smtClean="0">
                <a:solidFill>
                  <a:schemeClr val="bg1"/>
                </a:solidFill>
                <a:latin typeface="+mn-lt"/>
              </a:rPr>
              <a:t>2637.3</a:t>
            </a:r>
            <a:endParaRPr lang="en-US" dirty="0">
              <a:solidFill>
                <a:schemeClr val="bg1"/>
              </a:solidFill>
              <a:latin typeface="+mn-lt"/>
            </a:endParaRPr>
          </a:p>
        </p:txBody>
      </p:sp>
    </p:spTree>
    <p:extLst>
      <p:ext uri="{BB962C8B-B14F-4D97-AF65-F5344CB8AC3E}">
        <p14:creationId xmlns:p14="http://schemas.microsoft.com/office/powerpoint/2010/main" val="3974892635"/>
      </p:ext>
    </p:extLst>
  </p:cSld>
  <p:clrMapOvr>
    <a:masterClrMapping/>
  </p:clrMapOvr>
  <p:transition spd="slow">
    <p:randomBar dir="ver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47800"/>
            <a:ext cx="8610600" cy="5257800"/>
          </a:xfrm>
        </p:spPr>
        <p:txBody>
          <a:bodyPr/>
          <a:lstStyle/>
          <a:p>
            <a:pPr marL="0" indent="0">
              <a:buNone/>
            </a:pPr>
            <a:r>
              <a:rPr lang="en-US" sz="2400" b="1" dirty="0" smtClean="0">
                <a:solidFill>
                  <a:schemeClr val="bg1"/>
                </a:solidFill>
              </a:rPr>
              <a:t>Crisis </a:t>
            </a:r>
            <a:r>
              <a:rPr lang="en-US" sz="2400" b="1" dirty="0">
                <a:solidFill>
                  <a:schemeClr val="bg1"/>
                </a:solidFill>
              </a:rPr>
              <a:t>Preparedness, Response and </a:t>
            </a:r>
            <a:r>
              <a:rPr lang="en-US" sz="2400" b="1" dirty="0" smtClean="0">
                <a:solidFill>
                  <a:schemeClr val="bg1"/>
                </a:solidFill>
              </a:rPr>
              <a:t>Recovery</a:t>
            </a:r>
          </a:p>
          <a:p>
            <a:pPr lvl="1"/>
            <a:r>
              <a:rPr lang="en-US" dirty="0" smtClean="0">
                <a:solidFill>
                  <a:schemeClr val="bg1"/>
                </a:solidFill>
              </a:rPr>
              <a:t>This </a:t>
            </a:r>
            <a:r>
              <a:rPr lang="en-US" dirty="0">
                <a:solidFill>
                  <a:schemeClr val="bg1"/>
                </a:solidFill>
              </a:rPr>
              <a:t>Bulletin replaces BUL-962.1 </a:t>
            </a:r>
            <a:r>
              <a:rPr lang="en-US" i="1" dirty="0">
                <a:solidFill>
                  <a:schemeClr val="bg1"/>
                </a:solidFill>
              </a:rPr>
              <a:t>Organizing for Crisis Intervention</a:t>
            </a:r>
            <a:r>
              <a:rPr lang="en-US" dirty="0">
                <a:solidFill>
                  <a:schemeClr val="bg1"/>
                </a:solidFill>
              </a:rPr>
              <a:t>, on the same subject issued by the Office of the Chief Operating Officer, dated December 7, </a:t>
            </a:r>
            <a:r>
              <a:rPr lang="en-US" dirty="0" smtClean="0">
                <a:solidFill>
                  <a:schemeClr val="bg1"/>
                </a:solidFill>
              </a:rPr>
              <a:t>2005</a:t>
            </a:r>
          </a:p>
          <a:p>
            <a:endParaRPr lang="en-US" dirty="0"/>
          </a:p>
          <a:p>
            <a:pPr marL="0" indent="0">
              <a:buNone/>
            </a:pPr>
            <a:r>
              <a:rPr lang="en-US" b="1" dirty="0" smtClean="0">
                <a:solidFill>
                  <a:schemeClr val="bg1"/>
                </a:solidFill>
              </a:rPr>
              <a:t>The </a:t>
            </a:r>
            <a:r>
              <a:rPr lang="en-US" b="1" dirty="0">
                <a:solidFill>
                  <a:schemeClr val="bg1"/>
                </a:solidFill>
              </a:rPr>
              <a:t>purpose of this Bulletin is to outline administrative guidelines and procedures for responding to crises that may impact the school community. 	</a:t>
            </a:r>
          </a:p>
          <a:p>
            <a:pPr lvl="1"/>
            <a:r>
              <a:rPr lang="en-US" dirty="0" smtClean="0">
                <a:solidFill>
                  <a:schemeClr val="bg1"/>
                </a:solidFill>
              </a:rPr>
              <a:t>Crisis </a:t>
            </a:r>
            <a:r>
              <a:rPr lang="en-US" dirty="0">
                <a:solidFill>
                  <a:schemeClr val="bg1"/>
                </a:solidFill>
              </a:rPr>
              <a:t>preparedness, response and recovery efforts in the educational </a:t>
            </a:r>
            <a:r>
              <a:rPr lang="en-US" dirty="0" smtClean="0">
                <a:solidFill>
                  <a:schemeClr val="bg1"/>
                </a:solidFill>
              </a:rPr>
              <a:t>setting </a:t>
            </a:r>
            <a:r>
              <a:rPr lang="en-US" dirty="0">
                <a:solidFill>
                  <a:schemeClr val="bg1"/>
                </a:solidFill>
              </a:rPr>
              <a:t>are crucial in restoring a safe and healthy learning environment. These efforts promote resiliency and a sense of self-efficacy for students, staff and school community stakeholders. </a:t>
            </a:r>
            <a:endParaRPr lang="en-US" dirty="0" smtClean="0">
              <a:solidFill>
                <a:schemeClr val="bg1"/>
              </a:solidFill>
            </a:endParaRPr>
          </a:p>
          <a:p>
            <a:pPr lvl="1"/>
            <a:endParaRPr lang="en-US" dirty="0" smtClean="0">
              <a:solidFill>
                <a:schemeClr val="bg1"/>
              </a:solidFill>
            </a:endParaRPr>
          </a:p>
          <a:p>
            <a:pPr lvl="1"/>
            <a:r>
              <a:rPr lang="en-US" dirty="0" smtClean="0">
                <a:solidFill>
                  <a:schemeClr val="bg1"/>
                </a:solidFill>
              </a:rPr>
              <a:t>Providing </a:t>
            </a:r>
            <a:r>
              <a:rPr lang="en-US" dirty="0">
                <a:solidFill>
                  <a:schemeClr val="bg1"/>
                </a:solidFill>
              </a:rPr>
              <a:t>effective crisis management and interventions can mitigate negative social-emotional consequences, reduce the period of school disruption as well as restore safety and security to the school community to promote attendance, academic achievement, and wellness. 	</a:t>
            </a:r>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993059115"/>
      </p:ext>
    </p:extLst>
  </p:cSld>
  <p:clrMapOvr>
    <a:masterClrMapping/>
  </p:clrMapOvr>
  <p:transition spd="slow">
    <p:randomBar dir="ver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81000" y="152400"/>
            <a:ext cx="8305800" cy="1295400"/>
          </a:xfrm>
        </p:spPr>
        <p:txBody>
          <a:bodyPr/>
          <a:lstStyle/>
          <a:p>
            <a:pPr algn="ctr">
              <a:defRPr/>
            </a:pPr>
            <a:r>
              <a:rPr lang="en-US" sz="1800" b="1" dirty="0" smtClean="0">
                <a:solidFill>
                  <a:schemeClr val="bg1"/>
                </a:solidFill>
                <a:ea typeface="ＭＳ Ｐゴシック" pitchFamily="34" charset="-128"/>
              </a:rPr>
              <a:t>Suicide </a:t>
            </a:r>
            <a:r>
              <a:rPr lang="en-US" sz="1800" b="1" dirty="0">
                <a:solidFill>
                  <a:schemeClr val="bg1"/>
                </a:solidFill>
                <a:ea typeface="ＭＳ Ｐゴシック" pitchFamily="34" charset="-128"/>
              </a:rPr>
              <a:t>PREVENTION, THREAT, </a:t>
            </a:r>
            <a:br>
              <a:rPr lang="en-US" sz="1800" b="1" dirty="0">
                <a:solidFill>
                  <a:schemeClr val="bg1"/>
                </a:solidFill>
                <a:ea typeface="ＭＳ Ｐゴシック" pitchFamily="34" charset="-128"/>
              </a:rPr>
            </a:br>
            <a:r>
              <a:rPr lang="en-US" sz="1800" b="1" dirty="0">
                <a:solidFill>
                  <a:schemeClr val="bg1"/>
                </a:solidFill>
                <a:ea typeface="ＭＳ Ｐゴシック" pitchFamily="34" charset="-128"/>
              </a:rPr>
              <a:t>AND CRISIS INTERVENTION</a:t>
            </a:r>
            <a:r>
              <a:rPr lang="en-US" sz="1800" b="1" dirty="0">
                <a:solidFill>
                  <a:schemeClr val="bg2">
                    <a:lumMod val="50000"/>
                  </a:schemeClr>
                </a:solidFill>
                <a:ea typeface="ＭＳ Ｐゴシック" pitchFamily="34" charset="-128"/>
              </a:rPr>
              <a:t/>
            </a:r>
            <a:br>
              <a:rPr lang="en-US" sz="1800" b="1" dirty="0">
                <a:solidFill>
                  <a:schemeClr val="bg2">
                    <a:lumMod val="50000"/>
                  </a:schemeClr>
                </a:solidFill>
                <a:ea typeface="ＭＳ Ｐゴシック" pitchFamily="34" charset="-128"/>
              </a:rPr>
            </a:br>
            <a:r>
              <a:rPr lang="en-US" sz="1800" dirty="0">
                <a:ea typeface="ＭＳ Ｐゴシック" pitchFamily="34" charset="-128"/>
              </a:rPr>
              <a:t>	</a:t>
            </a:r>
            <a:endParaRPr lang="en-US" sz="2400" dirty="0">
              <a:ea typeface="ＭＳ Ｐゴシック" pitchFamily="34" charset="-128"/>
            </a:endParaRPr>
          </a:p>
        </p:txBody>
      </p:sp>
      <p:sp>
        <p:nvSpPr>
          <p:cNvPr id="47107" name="Rectangle 3"/>
          <p:cNvSpPr>
            <a:spLocks noGrp="1" noChangeArrowheads="1"/>
          </p:cNvSpPr>
          <p:nvPr>
            <p:ph idx="1"/>
          </p:nvPr>
        </p:nvSpPr>
        <p:spPr>
          <a:xfrm>
            <a:off x="304800" y="1143000"/>
            <a:ext cx="8610600" cy="5181600"/>
          </a:xfrm>
        </p:spPr>
        <p:txBody>
          <a:bodyPr/>
          <a:lstStyle/>
          <a:p>
            <a:pPr marL="0" indent="0">
              <a:buFontTx/>
              <a:buNone/>
              <a:defRPr/>
            </a:pPr>
            <a:r>
              <a:rPr lang="en-US" sz="1900" b="1" dirty="0" smtClean="0">
                <a:solidFill>
                  <a:schemeClr val="bg1"/>
                </a:solidFill>
                <a:ea typeface="ＭＳ Ｐゴシック" pitchFamily="34" charset="-128"/>
              </a:rPr>
              <a:t>BUL </a:t>
            </a:r>
            <a:r>
              <a:rPr lang="en-US" sz="1900" b="1" dirty="0">
                <a:solidFill>
                  <a:schemeClr val="bg1"/>
                </a:solidFill>
                <a:ea typeface="ＭＳ Ｐゴシック" pitchFamily="34" charset="-128"/>
              </a:rPr>
              <a:t>- </a:t>
            </a:r>
            <a:r>
              <a:rPr lang="en-US" sz="1900" b="1" dirty="0" smtClean="0">
                <a:solidFill>
                  <a:schemeClr val="bg1"/>
                </a:solidFill>
                <a:ea typeface="ＭＳ Ｐゴシック" pitchFamily="34" charset="-128"/>
              </a:rPr>
              <a:t>2637.3 </a:t>
            </a:r>
            <a:r>
              <a:rPr lang="en-US" sz="1900" b="1" dirty="0">
                <a:solidFill>
                  <a:schemeClr val="bg1"/>
                </a:solidFill>
                <a:ea typeface="ＭＳ Ｐゴシック" pitchFamily="34" charset="-128"/>
              </a:rPr>
              <a:t>Suicide Prevention, Intervention </a:t>
            </a:r>
            <a:br>
              <a:rPr lang="en-US" sz="1900" b="1" dirty="0">
                <a:solidFill>
                  <a:schemeClr val="bg1"/>
                </a:solidFill>
                <a:ea typeface="ＭＳ Ｐゴシック" pitchFamily="34" charset="-128"/>
              </a:rPr>
            </a:br>
            <a:r>
              <a:rPr lang="en-US" sz="1900" b="1" dirty="0">
                <a:solidFill>
                  <a:schemeClr val="bg1"/>
                </a:solidFill>
                <a:ea typeface="ＭＳ Ｐゴシック" pitchFamily="34" charset="-128"/>
              </a:rPr>
              <a:t>and Postvention (Students) </a:t>
            </a:r>
            <a:endParaRPr lang="en-US" sz="1900" dirty="0">
              <a:solidFill>
                <a:schemeClr val="bg1"/>
              </a:solidFill>
              <a:ea typeface="ＭＳ Ｐゴシック" pitchFamily="34" charset="-128"/>
            </a:endParaRPr>
          </a:p>
          <a:p>
            <a:pPr marL="0" indent="0">
              <a:buFontTx/>
              <a:buNone/>
              <a:defRPr/>
            </a:pPr>
            <a:r>
              <a:rPr lang="en-US" sz="1900" dirty="0">
                <a:solidFill>
                  <a:schemeClr val="bg1"/>
                </a:solidFill>
                <a:ea typeface="ＭＳ Ｐゴシック" pitchFamily="34" charset="-128"/>
              </a:rPr>
              <a:t>The purpose of this bulletin is to outline administrative procedures for intervening with suicidal and self-injurious students and offer guidelines to school site crisis teams in the aftermath of a student death by suicide.</a:t>
            </a:r>
          </a:p>
          <a:p>
            <a:pPr marL="0" indent="0">
              <a:buFontTx/>
              <a:buNone/>
              <a:defRPr/>
            </a:pPr>
            <a:endParaRPr lang="en-US" sz="1900" dirty="0">
              <a:solidFill>
                <a:schemeClr val="bg1"/>
              </a:solidFill>
              <a:ea typeface="ＭＳ Ｐゴシック" pitchFamily="34" charset="-128"/>
            </a:endParaRPr>
          </a:p>
          <a:p>
            <a:pPr marL="0" indent="0">
              <a:buFontTx/>
              <a:buNone/>
              <a:defRPr/>
            </a:pPr>
            <a:r>
              <a:rPr lang="en-US" sz="1900" b="1" dirty="0">
                <a:solidFill>
                  <a:schemeClr val="bg1"/>
                </a:solidFill>
                <a:ea typeface="ＭＳ Ｐゴシック" pitchFamily="34" charset="-128"/>
              </a:rPr>
              <a:t>All District employees are expected to: </a:t>
            </a:r>
          </a:p>
          <a:p>
            <a:pPr>
              <a:defRPr/>
            </a:pPr>
            <a:r>
              <a:rPr lang="en-US" sz="1900" b="1" u="sng" dirty="0">
                <a:solidFill>
                  <a:srgbClr val="FF0000"/>
                </a:solidFill>
                <a:ea typeface="ＭＳ Ｐゴシック" pitchFamily="34" charset="-128"/>
              </a:rPr>
              <a:t>Inform the school site administrator/designee immediately or as soon as possible</a:t>
            </a:r>
            <a:r>
              <a:rPr lang="en-US" sz="1900" dirty="0">
                <a:solidFill>
                  <a:schemeClr val="bg2">
                    <a:lumMod val="50000"/>
                  </a:schemeClr>
                </a:solidFill>
                <a:ea typeface="ＭＳ Ｐゴシック" pitchFamily="34" charset="-128"/>
              </a:rPr>
              <a:t> </a:t>
            </a:r>
            <a:r>
              <a:rPr lang="en-US" sz="1900" dirty="0">
                <a:solidFill>
                  <a:schemeClr val="bg1"/>
                </a:solidFill>
                <a:ea typeface="ＭＳ Ｐゴシック" pitchFamily="34" charset="-128"/>
              </a:rPr>
              <a:t>of any concerns, reports or behaviors relating to student suicide or self-injury. </a:t>
            </a:r>
          </a:p>
          <a:p>
            <a:pPr>
              <a:defRPr/>
            </a:pPr>
            <a:r>
              <a:rPr lang="en-US" sz="1900" b="1" dirty="0">
                <a:solidFill>
                  <a:srgbClr val="FF0000"/>
                </a:solidFill>
                <a:ea typeface="ＭＳ Ｐゴシック" pitchFamily="34" charset="-128"/>
              </a:rPr>
              <a:t>Adhere to the Suicide Prevention, Intervention </a:t>
            </a:r>
            <a:r>
              <a:rPr lang="en-US" sz="1900" b="1" dirty="0" smtClean="0">
                <a:solidFill>
                  <a:srgbClr val="FF0000"/>
                </a:solidFill>
                <a:ea typeface="ＭＳ Ｐゴシック" pitchFamily="34" charset="-128"/>
              </a:rPr>
              <a:t>and </a:t>
            </a:r>
            <a:r>
              <a:rPr lang="en-US" sz="1900" b="1" dirty="0" err="1" smtClean="0">
                <a:solidFill>
                  <a:srgbClr val="FF0000"/>
                </a:solidFill>
                <a:ea typeface="ＭＳ Ｐゴシック" pitchFamily="34" charset="-128"/>
              </a:rPr>
              <a:t>Postvention</a:t>
            </a:r>
            <a:r>
              <a:rPr lang="en-US" sz="1900" b="1" dirty="0" smtClean="0">
                <a:solidFill>
                  <a:srgbClr val="FF0000"/>
                </a:solidFill>
                <a:ea typeface="ＭＳ Ｐゴシック" pitchFamily="34" charset="-128"/>
              </a:rPr>
              <a:t> </a:t>
            </a:r>
            <a:r>
              <a:rPr lang="en-US" sz="1900" b="1" dirty="0">
                <a:solidFill>
                  <a:srgbClr val="FF0000"/>
                </a:solidFill>
                <a:ea typeface="ＭＳ Ｐゴシック" pitchFamily="34" charset="-128"/>
              </a:rPr>
              <a:t>(SPIP) policy and act in accordance with the policy</a:t>
            </a:r>
            <a:r>
              <a:rPr lang="en-US" sz="1900" dirty="0">
                <a:solidFill>
                  <a:schemeClr val="bg2">
                    <a:lumMod val="50000"/>
                  </a:schemeClr>
                </a:solidFill>
                <a:ea typeface="ＭＳ Ｐゴシック" pitchFamily="34" charset="-128"/>
              </a:rPr>
              <a:t>. </a:t>
            </a:r>
            <a:endParaRPr lang="en-US" sz="1900" dirty="0">
              <a:ea typeface="ＭＳ Ｐゴシック" pitchFamily="34" charset="-128"/>
            </a:endParaRPr>
          </a:p>
        </p:txBody>
      </p:sp>
      <p:sp>
        <p:nvSpPr>
          <p:cNvPr id="1525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1pPr>
            <a:lvl2pPr marL="742950" indent="-28575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2pPr>
            <a:lvl3pPr marL="11430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3pPr>
            <a:lvl4pPr marL="16002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9pPr>
          </a:lstStyle>
          <a:p>
            <a:pPr>
              <a:lnSpc>
                <a:spcPct val="100000"/>
              </a:lnSpc>
              <a:spcAft>
                <a:spcPct val="0"/>
              </a:spcAft>
              <a:buFontTx/>
              <a:buNone/>
            </a:pPr>
            <a:fld id="{06AE459F-5425-4655-AB76-6B812D270D6A}" type="slidenum">
              <a:rPr lang="en-US" altLang="en-US" smtClean="0"/>
              <a:pPr>
                <a:lnSpc>
                  <a:spcPct val="100000"/>
                </a:lnSpc>
                <a:spcAft>
                  <a:spcPct val="0"/>
                </a:spcAft>
                <a:buFontTx/>
                <a:buNone/>
              </a:pPr>
              <a:t>68</a:t>
            </a:fld>
            <a:endParaRPr lang="en-US" altLang="en-US" smtClean="0"/>
          </a:p>
        </p:txBody>
      </p:sp>
    </p:spTree>
    <p:extLst>
      <p:ext uri="{BB962C8B-B14F-4D97-AF65-F5344CB8AC3E}">
        <p14:creationId xmlns:p14="http://schemas.microsoft.com/office/powerpoint/2010/main" val="4006671945"/>
      </p:ext>
    </p:extLst>
  </p:cSld>
  <p:clrMapOvr>
    <a:masterClrMapping/>
  </p:clrMapOvr>
  <p:transition spd="slow">
    <p:randomBar dir="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458200" cy="1143000"/>
          </a:xfrm>
        </p:spPr>
        <p:txBody>
          <a:bodyPr>
            <a:normAutofit fontScale="90000"/>
          </a:bodyPr>
          <a:lstStyle/>
          <a:p>
            <a:r>
              <a:rPr lang="en-US" sz="2700" b="1" dirty="0" smtClean="0">
                <a:solidFill>
                  <a:schemeClr val="bg1"/>
                </a:solidFill>
              </a:rPr>
              <a:t>T</a:t>
            </a:r>
            <a:r>
              <a:rPr lang="en-US" sz="2400" b="1" dirty="0" smtClean="0">
                <a:solidFill>
                  <a:schemeClr val="bg1"/>
                </a:solidFill>
              </a:rPr>
              <a:t>h</a:t>
            </a:r>
            <a:r>
              <a:rPr lang="en-US" sz="2700" b="1" dirty="0" smtClean="0">
                <a:solidFill>
                  <a:schemeClr val="bg1"/>
                </a:solidFill>
              </a:rPr>
              <a:t>reat </a:t>
            </a:r>
            <a:r>
              <a:rPr lang="en-US" sz="2700" b="1" dirty="0">
                <a:solidFill>
                  <a:schemeClr val="bg1"/>
                </a:solidFill>
              </a:rPr>
              <a:t>Assessment and Management </a:t>
            </a:r>
            <a:r>
              <a:rPr lang="en-US" sz="2700" b="1" dirty="0" smtClean="0">
                <a:solidFill>
                  <a:schemeClr val="bg1"/>
                </a:solidFill>
              </a:rPr>
              <a:t/>
            </a:r>
            <a:br>
              <a:rPr lang="en-US" sz="2700" b="1" dirty="0" smtClean="0">
                <a:solidFill>
                  <a:schemeClr val="bg1"/>
                </a:solidFill>
              </a:rPr>
            </a:br>
            <a:r>
              <a:rPr lang="en-US" sz="2700" dirty="0" smtClean="0">
                <a:solidFill>
                  <a:schemeClr val="bg1"/>
                </a:solidFill>
              </a:rPr>
              <a:t>(</a:t>
            </a:r>
            <a:r>
              <a:rPr lang="en-US" sz="2700" dirty="0">
                <a:solidFill>
                  <a:schemeClr val="bg1"/>
                </a:solidFill>
              </a:rPr>
              <a:t>Student-to-Student, Student-to-Adult)Bul-5799.0 </a:t>
            </a:r>
            <a:r>
              <a:rPr lang="en-US" dirty="0">
                <a:solidFill>
                  <a:srgbClr val="002060"/>
                </a:solidFill>
              </a:rPr>
              <a:t/>
            </a:r>
            <a:br>
              <a:rPr lang="en-US" dirty="0">
                <a:solidFill>
                  <a:srgbClr val="002060"/>
                </a:solidFill>
              </a:rPr>
            </a:br>
            <a:endParaRPr lang="en-US" dirty="0">
              <a:solidFill>
                <a:srgbClr val="002060"/>
              </a:solidFill>
            </a:endParaRPr>
          </a:p>
        </p:txBody>
      </p:sp>
      <p:sp>
        <p:nvSpPr>
          <p:cNvPr id="3" name="Content Placeholder 2"/>
          <p:cNvSpPr>
            <a:spLocks noGrp="1"/>
          </p:cNvSpPr>
          <p:nvPr>
            <p:ph idx="1"/>
          </p:nvPr>
        </p:nvSpPr>
        <p:spPr>
          <a:xfrm>
            <a:off x="271604" y="1524000"/>
            <a:ext cx="8534400" cy="5334000"/>
          </a:xfrm>
        </p:spPr>
        <p:txBody>
          <a:bodyPr/>
          <a:lstStyle/>
          <a:p>
            <a:pPr marL="0" indent="0">
              <a:buNone/>
            </a:pPr>
            <a:r>
              <a:rPr lang="en-US" b="1" dirty="0" smtClean="0">
                <a:solidFill>
                  <a:schemeClr val="bg1"/>
                </a:solidFill>
              </a:rPr>
              <a:t>POLICY: </a:t>
            </a:r>
            <a:r>
              <a:rPr lang="en-US" dirty="0" smtClean="0">
                <a:solidFill>
                  <a:schemeClr val="bg1"/>
                </a:solidFill>
              </a:rPr>
              <a:t>The </a:t>
            </a:r>
            <a:r>
              <a:rPr lang="en-US" dirty="0">
                <a:solidFill>
                  <a:schemeClr val="bg1"/>
                </a:solidFill>
              </a:rPr>
              <a:t>Los Angeles Unified School District is committed to providing a safe, civil and secure school environment. In order to fulfill the District's mission, it is essential that all LAUSD students are able to learn in an environment that is safe and free from acts of intimidation, threats of violence or actual violence. No individual shall be subjected to retaliation, reprisal, or disciplinary action for reporting acts pursuant to this policy</a:t>
            </a:r>
            <a:r>
              <a:rPr lang="en-US" dirty="0" smtClean="0">
                <a:solidFill>
                  <a:schemeClr val="bg1"/>
                </a:solidFill>
              </a:rPr>
              <a:t>.</a:t>
            </a:r>
          </a:p>
          <a:p>
            <a:pPr marL="0" indent="0">
              <a:buNone/>
            </a:pPr>
            <a:endParaRPr lang="en-US" dirty="0">
              <a:solidFill>
                <a:schemeClr val="bg1"/>
              </a:solidFill>
            </a:endParaRPr>
          </a:p>
          <a:p>
            <a:r>
              <a:rPr lang="en-US" b="1" dirty="0">
                <a:solidFill>
                  <a:schemeClr val="bg1"/>
                </a:solidFill>
              </a:rPr>
              <a:t>Any student who commits acts of violence or threatening behavior at school or any school related activity may be subject to removal from the premises, subject to disciplinary action and/or subject to criminal penalties. This action may be taken when there is reasonable cause to believe that such person has willfully disrupted the orderly operation of such campus or facility, as defined in Education Code §32210. </a:t>
            </a:r>
            <a:endParaRPr lang="en-US" b="1" dirty="0" smtClean="0">
              <a:solidFill>
                <a:schemeClr val="bg1"/>
              </a:solidFill>
            </a:endParaRPr>
          </a:p>
          <a:p>
            <a:r>
              <a:rPr lang="en-US" dirty="0">
                <a:solidFill>
                  <a:schemeClr val="bg1"/>
                </a:solidFill>
              </a:rPr>
              <a:t>This policy encompasses behaviors or actions by students. The policy is applicable to all schools, District and school-related activities and in all areas within the District’s jurisdiction.</a:t>
            </a:r>
            <a:endParaRPr lang="en-US" dirty="0" smtClean="0">
              <a:solidFill>
                <a:schemeClr val="bg1"/>
              </a:solidFill>
            </a:endParaRPr>
          </a:p>
          <a:p>
            <a:pPr marL="0" indent="0">
              <a:buNone/>
            </a:pPr>
            <a:endParaRPr lang="en-US" dirty="0">
              <a:solidFill>
                <a:srgbClr val="002060"/>
              </a:solidFill>
            </a:endParaRPr>
          </a:p>
        </p:txBody>
      </p:sp>
    </p:spTree>
    <p:extLst>
      <p:ext uri="{BB962C8B-B14F-4D97-AF65-F5344CB8AC3E}">
        <p14:creationId xmlns:p14="http://schemas.microsoft.com/office/powerpoint/2010/main" val="4108165350"/>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10600" cy="762000"/>
          </a:xfrm>
        </p:spPr>
        <p:txBody>
          <a:bodyPr>
            <a:normAutofit fontScale="90000"/>
          </a:bodyPr>
          <a:lstStyle/>
          <a:p>
            <a:pPr algn="ctr">
              <a:defRPr/>
            </a:pPr>
            <a:r>
              <a:rPr lang="en-US" altLang="en-US" sz="3600" b="1" dirty="0">
                <a:solidFill>
                  <a:schemeClr val="bg1"/>
                </a:solidFill>
                <a:effectLst>
                  <a:outerShdw blurRad="38100" dist="38100" dir="2700000" algn="tl">
                    <a:srgbClr val="C0C0C0"/>
                  </a:outerShdw>
                </a:effectLst>
                <a:ea typeface="ＭＳ Ｐゴシック" pitchFamily="34" charset="-128"/>
              </a:rPr>
              <a:t>AGENDA </a:t>
            </a:r>
            <a:r>
              <a:rPr lang="en-US" altLang="en-US" sz="3600" b="1" dirty="0" smtClean="0">
                <a:solidFill>
                  <a:schemeClr val="bg1"/>
                </a:solidFill>
                <a:effectLst>
                  <a:outerShdw blurRad="38100" dist="38100" dir="2700000" algn="tl">
                    <a:srgbClr val="C0C0C0"/>
                  </a:outerShdw>
                </a:effectLst>
                <a:ea typeface="ＭＳ Ｐゴシック" pitchFamily="34" charset="-128"/>
              </a:rPr>
              <a:t>TOPICS</a:t>
            </a:r>
            <a:r>
              <a:rPr lang="en-US" altLang="en-US" b="1" dirty="0" smtClean="0">
                <a:solidFill>
                  <a:schemeClr val="bg1"/>
                </a:solidFill>
                <a:effectLst>
                  <a:outerShdw blurRad="38100" dist="38100" dir="2700000" algn="tl">
                    <a:srgbClr val="C0C0C0"/>
                  </a:outerShdw>
                </a:effectLst>
                <a:ea typeface="ＭＳ Ｐゴシック" pitchFamily="34" charset="-128"/>
              </a:rPr>
              <a:t/>
            </a:r>
            <a:br>
              <a:rPr lang="en-US" altLang="en-US" b="1" dirty="0" smtClean="0">
                <a:solidFill>
                  <a:schemeClr val="bg1"/>
                </a:solidFill>
                <a:effectLst>
                  <a:outerShdw blurRad="38100" dist="38100" dir="2700000" algn="tl">
                    <a:srgbClr val="C0C0C0"/>
                  </a:outerShdw>
                </a:effectLst>
                <a:ea typeface="ＭＳ Ｐゴシック" pitchFamily="34" charset="-128"/>
              </a:rPr>
            </a:br>
            <a:r>
              <a:rPr lang="en-US" altLang="en-US" sz="2700" b="1" dirty="0" smtClean="0">
                <a:solidFill>
                  <a:schemeClr val="bg1"/>
                </a:solidFill>
                <a:effectLst>
                  <a:outerShdw blurRad="38100" dist="38100" dir="2700000" algn="tl">
                    <a:srgbClr val="C0C0C0"/>
                  </a:outerShdw>
                </a:effectLst>
                <a:ea typeface="ＭＳ Ｐゴシック" pitchFamily="34" charset="-128"/>
              </a:rPr>
              <a:t>Other important District and Division.. </a:t>
            </a:r>
            <a:endParaRPr lang="en-US" sz="2700" dirty="0">
              <a:solidFill>
                <a:schemeClr val="bg1"/>
              </a:solidFill>
            </a:endParaRPr>
          </a:p>
        </p:txBody>
      </p:sp>
      <p:sp>
        <p:nvSpPr>
          <p:cNvPr id="40963" name="Content Placeholder 2"/>
          <p:cNvSpPr>
            <a:spLocks noGrp="1"/>
          </p:cNvSpPr>
          <p:nvPr>
            <p:ph sz="half" idx="13"/>
          </p:nvPr>
        </p:nvSpPr>
        <p:spPr>
          <a:xfrm>
            <a:off x="304800" y="1143000"/>
            <a:ext cx="4191000" cy="5486400"/>
          </a:xfrm>
        </p:spPr>
        <p:txBody>
          <a:bodyPr/>
          <a:lstStyle/>
          <a:p>
            <a:pPr eaLnBrk="1" hangingPunct="1"/>
            <a:r>
              <a:rPr lang="en-US" altLang="en-US" b="1" dirty="0" smtClean="0">
                <a:solidFill>
                  <a:schemeClr val="bg1"/>
                </a:solidFill>
                <a:ea typeface="ＭＳ Ｐゴシック" panose="020B0600070205080204" pitchFamily="34" charset="-128"/>
              </a:rPr>
              <a:t>Special Classification Requirements </a:t>
            </a:r>
          </a:p>
          <a:p>
            <a:pPr eaLnBrk="1" hangingPunct="1"/>
            <a:r>
              <a:rPr lang="en-US" altLang="en-US" b="1" dirty="0" smtClean="0">
                <a:solidFill>
                  <a:schemeClr val="bg1"/>
                </a:solidFill>
                <a:ea typeface="ＭＳ Ｐゴシック" panose="020B0600070205080204" pitchFamily="34" charset="-128"/>
              </a:rPr>
              <a:t>Modified Tuition Reimbursement for ITD Employees </a:t>
            </a:r>
          </a:p>
          <a:p>
            <a:pPr eaLnBrk="1" hangingPunct="1"/>
            <a:r>
              <a:rPr lang="en-US" altLang="en-US" b="1" dirty="0" smtClean="0">
                <a:solidFill>
                  <a:schemeClr val="bg1"/>
                </a:solidFill>
                <a:ea typeface="ＭＳ Ｐゴシック" panose="020B0600070205080204" pitchFamily="34" charset="-128"/>
              </a:rPr>
              <a:t>Bul-6488.1 Drug Alcohol &amp; Tobacco-Free Workplace</a:t>
            </a:r>
          </a:p>
          <a:p>
            <a:pPr eaLnBrk="1" hangingPunct="1"/>
            <a:r>
              <a:rPr lang="en-US" altLang="en-US" b="1" dirty="0" smtClean="0">
                <a:solidFill>
                  <a:schemeClr val="bg1"/>
                </a:solidFill>
                <a:ea typeface="ＭＳ Ｐゴシック" panose="020B0600070205080204" pitchFamily="34" charset="-128"/>
              </a:rPr>
              <a:t>Bul-5798.0 Workplace Violence, Bullying and Threats (Adults to Adults)</a:t>
            </a:r>
          </a:p>
          <a:p>
            <a:pPr eaLnBrk="1" hangingPunct="1"/>
            <a:endParaRPr lang="en-US" altLang="en-US" b="1" dirty="0">
              <a:solidFill>
                <a:srgbClr val="191919"/>
              </a:solidFill>
              <a:ea typeface="ＭＳ Ｐゴシック" panose="020B0600070205080204" pitchFamily="34" charset="-128"/>
            </a:endParaRPr>
          </a:p>
          <a:p>
            <a:pPr marL="0" indent="0" eaLnBrk="1" hangingPunct="1">
              <a:buNone/>
            </a:pPr>
            <a:endParaRPr lang="en-US" altLang="en-US" b="1" dirty="0" smtClean="0">
              <a:solidFill>
                <a:srgbClr val="191919"/>
              </a:solidFill>
              <a:ea typeface="ＭＳ Ｐゴシック" panose="020B0600070205080204" pitchFamily="34" charset="-128"/>
            </a:endParaRPr>
          </a:p>
          <a:p>
            <a:pPr eaLnBrk="1" hangingPunct="1"/>
            <a:endParaRPr lang="en-US" altLang="en-US" b="1" dirty="0" smtClean="0">
              <a:solidFill>
                <a:srgbClr val="191919"/>
              </a:solidFill>
              <a:ea typeface="ＭＳ Ｐゴシック" panose="020B0600070205080204" pitchFamily="34" charset="-128"/>
            </a:endParaRPr>
          </a:p>
          <a:p>
            <a:endParaRPr lang="en-US" altLang="en-US" dirty="0" smtClean="0"/>
          </a:p>
        </p:txBody>
      </p:sp>
      <p:sp>
        <p:nvSpPr>
          <p:cNvPr id="40964" name="Content Placeholder 3"/>
          <p:cNvSpPr>
            <a:spLocks noGrp="1"/>
          </p:cNvSpPr>
          <p:nvPr>
            <p:ph sz="quarter" idx="4"/>
          </p:nvPr>
        </p:nvSpPr>
        <p:spPr>
          <a:xfrm>
            <a:off x="4572000" y="1143000"/>
            <a:ext cx="4343400" cy="5486400"/>
          </a:xfrm>
        </p:spPr>
        <p:txBody>
          <a:bodyPr/>
          <a:lstStyle/>
          <a:p>
            <a:pPr eaLnBrk="1" hangingPunct="1"/>
            <a:r>
              <a:rPr lang="en-US" altLang="en-US" b="1" dirty="0">
                <a:solidFill>
                  <a:srgbClr val="191919"/>
                </a:solidFill>
                <a:ea typeface="ＭＳ Ｐゴシック" panose="020B0600070205080204" pitchFamily="34" charset="-128"/>
              </a:rPr>
              <a:t>Overtime Policy</a:t>
            </a:r>
          </a:p>
          <a:p>
            <a:pPr eaLnBrk="1" hangingPunct="1"/>
            <a:r>
              <a:rPr lang="en-US" altLang="en-US" b="1" dirty="0" smtClean="0">
                <a:solidFill>
                  <a:srgbClr val="191919"/>
                </a:solidFill>
                <a:ea typeface="ＭＳ Ｐゴシック" panose="020B0600070205080204" pitchFamily="34" charset="-128"/>
              </a:rPr>
              <a:t>Bul-6401.1 </a:t>
            </a:r>
            <a:r>
              <a:rPr lang="en-US" altLang="en-US" b="1" dirty="0">
                <a:solidFill>
                  <a:srgbClr val="191919"/>
                </a:solidFill>
                <a:ea typeface="ＭＳ Ｐゴシック" panose="020B0600070205080204" pitchFamily="34" charset="-128"/>
              </a:rPr>
              <a:t>District Owned Vehicles, Policies, Procedures, and Responsibilities </a:t>
            </a:r>
          </a:p>
          <a:p>
            <a:pPr eaLnBrk="1" hangingPunct="1"/>
            <a:r>
              <a:rPr lang="en-US" altLang="en-US" b="1" dirty="0" smtClean="0">
                <a:solidFill>
                  <a:srgbClr val="191919"/>
                </a:solidFill>
                <a:ea typeface="ＭＳ Ｐゴシック" panose="020B0600070205080204" pitchFamily="34" charset="-128"/>
              </a:rPr>
              <a:t>Information Protection Policy</a:t>
            </a:r>
          </a:p>
          <a:p>
            <a:pPr eaLnBrk="1" hangingPunct="1"/>
            <a:r>
              <a:rPr lang="en-US" altLang="en-US" b="1" dirty="0" smtClean="0">
                <a:solidFill>
                  <a:srgbClr val="191919"/>
                </a:solidFill>
                <a:ea typeface="ＭＳ Ｐゴシック" panose="020B0600070205080204" pitchFamily="34" charset="-128"/>
              </a:rPr>
              <a:t>Security of Personnel Information</a:t>
            </a:r>
          </a:p>
          <a:p>
            <a:pPr eaLnBrk="1" hangingPunct="1"/>
            <a:r>
              <a:rPr lang="en-US" altLang="en-US" b="1" dirty="0" smtClean="0">
                <a:solidFill>
                  <a:srgbClr val="191919"/>
                </a:solidFill>
                <a:ea typeface="ＭＳ Ｐゴシック" panose="020B0600070205080204" pitchFamily="34" charset="-128"/>
              </a:rPr>
              <a:t>Security of Personal Items / Board Rule 1266</a:t>
            </a:r>
          </a:p>
          <a:p>
            <a:pPr eaLnBrk="1" hangingPunct="1"/>
            <a:r>
              <a:rPr lang="en-US" altLang="en-US" b="1" dirty="0" smtClean="0">
                <a:solidFill>
                  <a:srgbClr val="191919"/>
                </a:solidFill>
                <a:ea typeface="ＭＳ Ｐゴシック" panose="020B0600070205080204" pitchFamily="34" charset="-128"/>
              </a:rPr>
              <a:t>Asset Management – Inventory Control Form  </a:t>
            </a:r>
            <a:endParaRPr lang="en-US" altLang="en-US" dirty="0" smtClean="0">
              <a:solidFill>
                <a:srgbClr val="191919"/>
              </a:solidFill>
              <a:ea typeface="ＭＳ Ｐゴシック" panose="020B0600070205080204" pitchFamily="34" charset="-128"/>
            </a:endParaRPr>
          </a:p>
          <a:p>
            <a:endParaRPr lang="en-US" altLang="en-US" dirty="0" smtClean="0"/>
          </a:p>
          <a:p>
            <a:endParaRPr lang="en-US" altLang="en-US" dirty="0"/>
          </a:p>
          <a:p>
            <a:endParaRPr lang="en-US" altLang="en-US" dirty="0" smtClean="0"/>
          </a:p>
          <a:p>
            <a:endParaRPr lang="en-US" altLang="en-US" dirty="0" smtClean="0"/>
          </a:p>
        </p:txBody>
      </p:sp>
    </p:spTree>
  </p:cSld>
  <p:clrMapOvr>
    <a:masterClrMapping/>
  </p:clrMapOvr>
  <p:transition spd="slow">
    <p:randomBar dir="ver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533400" y="0"/>
            <a:ext cx="8305800" cy="685800"/>
          </a:xfrm>
        </p:spPr>
        <p:txBody>
          <a:bodyPr>
            <a:normAutofit/>
          </a:bodyPr>
          <a:lstStyle/>
          <a:p>
            <a:pPr algn="ctr" eaLnBrk="1" hangingPunct="1">
              <a:defRPr/>
            </a:pPr>
            <a:r>
              <a:rPr lang="en-US" sz="2400" b="1" dirty="0">
                <a:solidFill>
                  <a:schemeClr val="bg1"/>
                </a:solidFill>
                <a:ea typeface="ＭＳ Ｐゴシック" pitchFamily="34" charset="-128"/>
              </a:rPr>
              <a:t>MEM </a:t>
            </a:r>
            <a:r>
              <a:rPr lang="en-US" sz="2400" b="1" dirty="0" smtClean="0">
                <a:solidFill>
                  <a:schemeClr val="bg1"/>
                </a:solidFill>
                <a:ea typeface="ＭＳ Ｐゴシック" pitchFamily="34" charset="-128"/>
              </a:rPr>
              <a:t>5159.8 </a:t>
            </a:r>
            <a:r>
              <a:rPr lang="en-US" sz="2400" b="1" dirty="0">
                <a:solidFill>
                  <a:schemeClr val="bg1"/>
                </a:solidFill>
                <a:ea typeface="ＭＳ Ｐゴシック" pitchFamily="34" charset="-128"/>
              </a:rPr>
              <a:t>Uniform Complaint Procedures (UCP)</a:t>
            </a:r>
          </a:p>
        </p:txBody>
      </p:sp>
      <p:sp>
        <p:nvSpPr>
          <p:cNvPr id="159747" name="Rectangle 3"/>
          <p:cNvSpPr>
            <a:spLocks noGrp="1" noChangeArrowheads="1"/>
          </p:cNvSpPr>
          <p:nvPr>
            <p:ph idx="1"/>
          </p:nvPr>
        </p:nvSpPr>
        <p:spPr>
          <a:xfrm>
            <a:off x="0" y="882650"/>
            <a:ext cx="8991600" cy="5975350"/>
          </a:xfrm>
        </p:spPr>
        <p:txBody>
          <a:bodyPr/>
          <a:lstStyle/>
          <a:p>
            <a:pPr eaLnBrk="1" hangingPunct="1"/>
            <a:r>
              <a:rPr lang="en-US" altLang="en-US" sz="2400" dirty="0" smtClean="0">
                <a:solidFill>
                  <a:srgbClr val="191919"/>
                </a:solidFill>
                <a:ea typeface="ＭＳ Ｐゴシック" panose="020B0600070205080204" pitchFamily="34" charset="-128"/>
              </a:rPr>
              <a:t>LAUSD has the primary responsibility to ensure compliance with applicable state and federal laws and regulations, and shall investigate complaints alleging failure to comply with applicable state and federal laws and regulations and/or alleging discrimination. </a:t>
            </a:r>
          </a:p>
          <a:p>
            <a:pPr eaLnBrk="1" hangingPunct="1"/>
            <a:endParaRPr lang="en-US" altLang="en-US" sz="2400" dirty="0" smtClean="0">
              <a:solidFill>
                <a:srgbClr val="191919"/>
              </a:solidFill>
              <a:ea typeface="ＭＳ Ｐゴシック" panose="020B0600070205080204" pitchFamily="34" charset="-128"/>
            </a:endParaRPr>
          </a:p>
          <a:p>
            <a:pPr eaLnBrk="1" hangingPunct="1"/>
            <a:r>
              <a:rPr lang="en-US" altLang="en-US" sz="2400" dirty="0" smtClean="0">
                <a:solidFill>
                  <a:srgbClr val="191919"/>
                </a:solidFill>
                <a:ea typeface="ＭＳ Ｐゴシック" panose="020B0600070205080204" pitchFamily="34" charset="-128"/>
              </a:rPr>
              <a:t>Complainants are encouraged, where possible, to try to resolve their complaints directly at the school or work site or with their local district office.</a:t>
            </a:r>
          </a:p>
          <a:p>
            <a:pPr eaLnBrk="1" hangingPunct="1"/>
            <a:endParaRPr lang="en-US" altLang="en-US" sz="2400" dirty="0" smtClean="0">
              <a:solidFill>
                <a:srgbClr val="191919"/>
              </a:solidFill>
              <a:ea typeface="ＭＳ Ｐゴシック" panose="020B0600070205080204" pitchFamily="34" charset="-128"/>
            </a:endParaRPr>
          </a:p>
          <a:p>
            <a:pPr eaLnBrk="1" hangingPunct="1"/>
            <a:r>
              <a:rPr lang="en-US" altLang="en-US" sz="2400" dirty="0" smtClean="0">
                <a:solidFill>
                  <a:srgbClr val="191919"/>
                </a:solidFill>
                <a:ea typeface="ＭＳ Ｐゴシック" panose="020B0600070205080204" pitchFamily="34" charset="-128"/>
              </a:rPr>
              <a:t>Uniform complaints may be used to file noncompliance or unlawful discrimination complaints and/or to appeal District decisions regarding such complaints. Uniform complaint form is located at end of memorandum 5159.7</a:t>
            </a:r>
          </a:p>
          <a:p>
            <a:pPr eaLnBrk="1" hangingPunct="1"/>
            <a:endParaRPr lang="en-US" altLang="en-US" sz="2400" dirty="0" smtClean="0">
              <a:solidFill>
                <a:srgbClr val="191919"/>
              </a:solidFill>
              <a:ea typeface="ＭＳ Ｐゴシック" panose="020B0600070205080204" pitchFamily="34" charset="-128"/>
            </a:endParaRPr>
          </a:p>
        </p:txBody>
      </p:sp>
      <p:sp>
        <p:nvSpPr>
          <p:cNvPr id="159748" name="Slide Number Placeholder 1"/>
          <p:cNvSpPr>
            <a:spLocks noGrp="1"/>
          </p:cNvSpPr>
          <p:nvPr>
            <p:ph type="sldNum" sz="quarter" idx="12"/>
          </p:nvPr>
        </p:nvSpPr>
        <p:spPr>
          <a:xfrm>
            <a:off x="7772400" y="6096000"/>
            <a:ext cx="857250" cy="66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1pPr>
            <a:lvl2pPr marL="742950" indent="-28575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2pPr>
            <a:lvl3pPr marL="11430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3pPr>
            <a:lvl4pPr marL="16002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4pPr>
            <a:lvl5pPr marL="2057400" indent="-228600">
              <a:lnSpc>
                <a:spcPts val="2600"/>
              </a:lnSpc>
              <a:spcAft>
                <a:spcPts val="600"/>
              </a:spcAft>
              <a:buChar char="»"/>
              <a:defRPr>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lnSpc>
                <a:spcPts val="2600"/>
              </a:lnSpc>
              <a:spcBef>
                <a:spcPct val="0"/>
              </a:spcBef>
              <a:spcAft>
                <a:spcPts val="600"/>
              </a:spcAft>
              <a:buChar char="»"/>
              <a:defRPr>
                <a:solidFill>
                  <a:schemeClr val="tx1"/>
                </a:solidFill>
                <a:latin typeface="Verdana" panose="020B0604030504040204" pitchFamily="34" charset="0"/>
                <a:ea typeface="ＭＳ Ｐゴシック" panose="020B0600070205080204" pitchFamily="34" charset="-128"/>
              </a:defRPr>
            </a:lvl9pPr>
          </a:lstStyle>
          <a:p>
            <a:pPr>
              <a:lnSpc>
                <a:spcPct val="100000"/>
              </a:lnSpc>
              <a:spcAft>
                <a:spcPct val="0"/>
              </a:spcAft>
              <a:buFontTx/>
              <a:buNone/>
            </a:pPr>
            <a:fld id="{2390A537-65CF-4F0A-9C9B-32E1755FDE6E}" type="slidenum">
              <a:rPr lang="en-US" altLang="en-US" smtClean="0"/>
              <a:pPr>
                <a:lnSpc>
                  <a:spcPct val="100000"/>
                </a:lnSpc>
                <a:spcAft>
                  <a:spcPct val="0"/>
                </a:spcAft>
                <a:buFontTx/>
                <a:buNone/>
              </a:pPr>
              <a:t>70</a:t>
            </a:fld>
            <a:endParaRPr lang="en-US" altLang="en-US" dirty="0" smtClean="0"/>
          </a:p>
        </p:txBody>
      </p:sp>
    </p:spTree>
    <p:extLst>
      <p:ext uri="{BB962C8B-B14F-4D97-AF65-F5344CB8AC3E}">
        <p14:creationId xmlns:p14="http://schemas.microsoft.com/office/powerpoint/2010/main" val="1559615183"/>
      </p:ext>
    </p:extLst>
  </p:cSld>
  <p:clrMapOvr>
    <a:masterClrMapping/>
  </p:clrMapOvr>
  <p:transition spd="slow">
    <p:cove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1219200"/>
            <a:ext cx="8458199" cy="5486400"/>
          </a:xfrm>
        </p:spPr>
        <p:txBody>
          <a:bodyPr/>
          <a:lstStyle/>
          <a:p>
            <a:r>
              <a:rPr lang="en-US" sz="2400" b="1" u="sng" dirty="0">
                <a:solidFill>
                  <a:schemeClr val="bg1"/>
                </a:solidFill>
              </a:rPr>
              <a:t>A. There should be sufficient textbooks and instructional materials. </a:t>
            </a:r>
            <a:r>
              <a:rPr lang="en-US" u="sng" dirty="0"/>
              <a:t>T</a:t>
            </a:r>
            <a:r>
              <a:rPr lang="en-US" dirty="0"/>
              <a:t>hat means each pupil, including English learners, must have textbooks or instructional materials, or both, to use in class and to take home or use after class. </a:t>
            </a:r>
            <a:endParaRPr lang="en-US" sz="2400" dirty="0" smtClean="0"/>
          </a:p>
          <a:p>
            <a:r>
              <a:rPr lang="en-US" sz="2400" b="1" u="sng" dirty="0" smtClean="0">
                <a:solidFill>
                  <a:schemeClr val="bg1"/>
                </a:solidFill>
              </a:rPr>
              <a:t>B</a:t>
            </a:r>
            <a:r>
              <a:rPr lang="en-US" sz="2400" b="1" u="sng" dirty="0">
                <a:solidFill>
                  <a:schemeClr val="bg1"/>
                </a:solidFill>
              </a:rPr>
              <a:t>. School facilities</a:t>
            </a:r>
            <a:r>
              <a:rPr lang="en-US" sz="2400" u="sng" dirty="0"/>
              <a:t> </a:t>
            </a:r>
            <a:r>
              <a:rPr lang="en-US" dirty="0"/>
              <a:t>must be clean, safe, and maintained in good repair in addition to the following: 1. A school restroom should be maintained or cleaned regularly, fully operational, stocked with consumable supplies and/or a hand dryer. 2. A school must keep all restrooms open during school hours when pupils are in class, and/or a sufficient number of restrooms open during school hours when pupils are in class</a:t>
            </a:r>
            <a:r>
              <a:rPr lang="en-US" dirty="0" smtClean="0"/>
              <a:t>.</a:t>
            </a:r>
          </a:p>
          <a:p>
            <a:r>
              <a:rPr lang="en-US" sz="2400" b="1" u="sng" dirty="0">
                <a:solidFill>
                  <a:schemeClr val="bg1"/>
                </a:solidFill>
              </a:rPr>
              <a:t>C. There should be no teacher vacancies. </a:t>
            </a:r>
          </a:p>
          <a:p>
            <a:r>
              <a:rPr lang="en-US" sz="2400" b="1" u="sng" dirty="0">
                <a:solidFill>
                  <a:schemeClr val="bg1"/>
                </a:solidFill>
              </a:rPr>
              <a:t>D. There should be no teacher </a:t>
            </a:r>
            <a:r>
              <a:rPr lang="en-US" sz="2400" b="1" u="sng" dirty="0" smtClean="0">
                <a:solidFill>
                  <a:schemeClr val="bg1"/>
                </a:solidFill>
              </a:rPr>
              <a:t>misassignments</a:t>
            </a:r>
          </a:p>
          <a:p>
            <a:r>
              <a:rPr lang="en-US" b="1" i="1" dirty="0">
                <a:solidFill>
                  <a:schemeClr val="bg1"/>
                </a:solidFill>
              </a:rPr>
              <a:t>Note: Additional requirements may be found in Bul-4759.3</a:t>
            </a:r>
          </a:p>
          <a:p>
            <a:endParaRPr lang="en-US" u="sng" dirty="0"/>
          </a:p>
        </p:txBody>
      </p:sp>
      <p:sp>
        <p:nvSpPr>
          <p:cNvPr id="4" name="Rectangle 3"/>
          <p:cNvSpPr/>
          <p:nvPr/>
        </p:nvSpPr>
        <p:spPr>
          <a:xfrm>
            <a:off x="685800" y="304800"/>
            <a:ext cx="8077200" cy="830997"/>
          </a:xfrm>
          <a:prstGeom prst="rect">
            <a:avLst/>
          </a:prstGeom>
        </p:spPr>
        <p:txBody>
          <a:bodyPr wrap="square">
            <a:spAutoFit/>
          </a:bodyPr>
          <a:lstStyle/>
          <a:p>
            <a:pPr algn="ctr"/>
            <a:r>
              <a:rPr lang="en-US" sz="2400" b="1" dirty="0">
                <a:solidFill>
                  <a:schemeClr val="bg1"/>
                </a:solidFill>
                <a:latin typeface="+mj-lt"/>
              </a:rPr>
              <a:t>WILLIAMS COMPLAINT PROCEDURES – BUL </a:t>
            </a:r>
            <a:r>
              <a:rPr lang="en-US" sz="2400" b="1" dirty="0" smtClean="0">
                <a:solidFill>
                  <a:schemeClr val="bg1"/>
                </a:solidFill>
                <a:latin typeface="+mj-lt"/>
              </a:rPr>
              <a:t>4759.4</a:t>
            </a:r>
          </a:p>
          <a:p>
            <a:pPr algn="ctr"/>
            <a:r>
              <a:rPr lang="en-US" sz="2400" b="1" dirty="0">
                <a:solidFill>
                  <a:schemeClr val="bg1"/>
                </a:solidFill>
                <a:latin typeface="+mj-lt"/>
              </a:rPr>
              <a:t>(Excerpt of Main Legislation Requirements</a:t>
            </a:r>
            <a:r>
              <a:rPr lang="en-US" sz="2400" b="1" dirty="0" smtClean="0">
                <a:solidFill>
                  <a:schemeClr val="bg1"/>
                </a:solidFill>
                <a:latin typeface="+mj-lt"/>
              </a:rPr>
              <a:t>)</a:t>
            </a:r>
            <a:endParaRPr lang="en-US" sz="2400" dirty="0">
              <a:latin typeface="+mj-lt"/>
            </a:endParaRPr>
          </a:p>
        </p:txBody>
      </p:sp>
    </p:spTree>
    <p:extLst>
      <p:ext uri="{BB962C8B-B14F-4D97-AF65-F5344CB8AC3E}">
        <p14:creationId xmlns:p14="http://schemas.microsoft.com/office/powerpoint/2010/main" val="3066673752"/>
      </p:ext>
    </p:extLst>
  </p:cSld>
  <p:clrMapOvr>
    <a:masterClrMapping/>
  </p:clrMapOvr>
  <p:transition spd="slow">
    <p:randomBar dir="ver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E9EB143-3FAE-404F-B089-9A2F2A008B25}" type="slidenum">
              <a:rPr lang="en-US" altLang="en-US" smtClean="0">
                <a:latin typeface="Verdana" panose="020B0604030504040204" pitchFamily="34" charset="0"/>
              </a:rPr>
              <a:pPr/>
              <a:t>72</a:t>
            </a:fld>
            <a:endParaRPr lang="en-US" altLang="en-US" smtClean="0">
              <a:latin typeface="Verdana" panose="020B0604030504040204" pitchFamily="34" charset="0"/>
            </a:endParaRPr>
          </a:p>
        </p:txBody>
      </p:sp>
      <p:sp>
        <p:nvSpPr>
          <p:cNvPr id="134148" name="Title 1"/>
          <p:cNvSpPr txBox="1">
            <a:spLocks/>
          </p:cNvSpPr>
          <p:nvPr/>
        </p:nvSpPr>
        <p:spPr bwMode="auto">
          <a:xfrm>
            <a:off x="307975" y="609600"/>
            <a:ext cx="830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defRPr>
                <a:solidFill>
                  <a:schemeClr val="tx1"/>
                </a:solidFill>
                <a:latin typeface="Arial" panose="020B0604020202020204" pitchFamily="34" charset="0"/>
                <a:ea typeface="ＭＳ Ｐゴシック" panose="020B0600070205080204" pitchFamily="34" charset="-128"/>
              </a:defRPr>
            </a:lvl1pPr>
            <a:lvl2pPr>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lvl="1" algn="ctr"/>
            <a:r>
              <a:rPr lang="en-US" altLang="en-US" sz="2800" b="1" dirty="0">
                <a:solidFill>
                  <a:srgbClr val="191919"/>
                </a:solidFill>
                <a:latin typeface="+mj-lt"/>
              </a:rPr>
              <a:t>Other District and Division Policies…</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6200" y="2198752"/>
            <a:ext cx="3721892" cy="2791419"/>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198752"/>
            <a:ext cx="2802467" cy="2802467"/>
          </a:xfrm>
          <a:prstGeom prst="rect">
            <a:avLst/>
          </a:prstGeom>
        </p:spPr>
      </p:pic>
    </p:spTree>
  </p:cSld>
  <p:clrMapOvr>
    <a:masterClrMapping/>
  </p:clrMapOvr>
  <p:transition spd="slow">
    <p:cove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36525" y="152400"/>
            <a:ext cx="8931275" cy="990600"/>
          </a:xfrm>
        </p:spPr>
        <p:txBody>
          <a:bodyPr>
            <a:normAutofit/>
          </a:bodyPr>
          <a:lstStyle/>
          <a:p>
            <a:pPr algn="ctr" eaLnBrk="1" fontAlgn="auto" hangingPunct="1">
              <a:spcAft>
                <a:spcPts val="0"/>
              </a:spcAft>
              <a:defRPr/>
            </a:pPr>
            <a:r>
              <a:rPr lang="en-US" sz="2800" b="1" dirty="0" smtClean="0">
                <a:solidFill>
                  <a:schemeClr val="bg1"/>
                </a:solidFill>
                <a:ea typeface="ＭＳ Ｐゴシック" pitchFamily="34" charset="-128"/>
              </a:rPr>
              <a:t>Special classification requirements</a:t>
            </a:r>
            <a:endParaRPr lang="en-US" sz="2800" b="1" dirty="0">
              <a:solidFill>
                <a:schemeClr val="bg1"/>
              </a:solidFill>
              <a:ea typeface="ＭＳ Ｐゴシック" pitchFamily="34" charset="-128"/>
            </a:endParaRPr>
          </a:p>
        </p:txBody>
      </p:sp>
      <p:sp>
        <p:nvSpPr>
          <p:cNvPr id="92163" name="Rectangle 3"/>
          <p:cNvSpPr>
            <a:spLocks noGrp="1" noChangeArrowheads="1"/>
          </p:cNvSpPr>
          <p:nvPr>
            <p:ph idx="1"/>
          </p:nvPr>
        </p:nvSpPr>
        <p:spPr>
          <a:xfrm>
            <a:off x="220663" y="1371600"/>
            <a:ext cx="8763000" cy="5105400"/>
          </a:xfrm>
        </p:spPr>
        <p:txBody>
          <a:bodyPr rtlCol="0">
            <a:normAutofit/>
          </a:bodyPr>
          <a:lstStyle/>
          <a:p>
            <a:pPr eaLnBrk="1" fontAlgn="auto" hangingPunct="1">
              <a:defRPr/>
            </a:pPr>
            <a:r>
              <a:rPr lang="en-US" sz="2400" dirty="0" smtClean="0">
                <a:solidFill>
                  <a:schemeClr val="bg1"/>
                </a:solidFill>
              </a:rPr>
              <a:t>All licenses or certifications requirements that are not specified as preferred under “special” in the class description are </a:t>
            </a:r>
            <a:r>
              <a:rPr lang="en-US" sz="2400" u="sng" dirty="0" smtClean="0">
                <a:solidFill>
                  <a:srgbClr val="FF0000"/>
                </a:solidFill>
              </a:rPr>
              <a:t>required and must be kept valid </a:t>
            </a:r>
            <a:r>
              <a:rPr lang="en-US" sz="2400" dirty="0" smtClean="0">
                <a:solidFill>
                  <a:schemeClr val="bg1"/>
                </a:solidFill>
              </a:rPr>
              <a:t>by the incumbent for the duration of the time they are in the classification.</a:t>
            </a:r>
          </a:p>
          <a:p>
            <a:pPr eaLnBrk="1" fontAlgn="auto" hangingPunct="1">
              <a:defRPr/>
            </a:pPr>
            <a:endParaRPr lang="en-US" b="1" u="sng" dirty="0">
              <a:solidFill>
                <a:srgbClr val="C00000"/>
              </a:solidFill>
            </a:endParaRPr>
          </a:p>
          <a:p>
            <a:pPr eaLnBrk="1" fontAlgn="auto" hangingPunct="1">
              <a:defRPr/>
            </a:pPr>
            <a:r>
              <a:rPr lang="en-US" sz="2400" dirty="0" smtClean="0">
                <a:solidFill>
                  <a:schemeClr val="bg1"/>
                </a:solidFill>
              </a:rPr>
              <a:t>Failure to maintain the required certification for your classification may subject you to immediate removal from your position and possible disciplinary action. </a:t>
            </a:r>
          </a:p>
          <a:p>
            <a:pPr eaLnBrk="1" fontAlgn="auto" hangingPunct="1">
              <a:defRPr/>
            </a:pPr>
            <a:endParaRPr lang="en-US" sz="2400" dirty="0">
              <a:solidFill>
                <a:schemeClr val="bg1"/>
              </a:solidFill>
            </a:endParaRPr>
          </a:p>
          <a:p>
            <a:pPr eaLnBrk="1" fontAlgn="auto" hangingPunct="1">
              <a:defRPr/>
            </a:pPr>
            <a:r>
              <a:rPr lang="en-US" sz="2400" dirty="0" smtClean="0">
                <a:solidFill>
                  <a:schemeClr val="bg1"/>
                </a:solidFill>
              </a:rPr>
              <a:t>It is each employee’s responsibility to provide ITD administration with copies of licenses or certificates as they are attained and renewed. </a:t>
            </a:r>
            <a:endParaRPr lang="en-US" sz="2400" dirty="0">
              <a:solidFill>
                <a:schemeClr val="bg1"/>
              </a:solidFill>
            </a:endParaRPr>
          </a:p>
        </p:txBody>
      </p:sp>
      <p:sp>
        <p:nvSpPr>
          <p:cNvPr id="152580" name="Slide Number Placeholder 1"/>
          <p:cNvSpPr>
            <a:spLocks noGrp="1"/>
          </p:cNvSpPr>
          <p:nvPr>
            <p:ph type="sldNum" sz="quarter" idx="12"/>
          </p:nvPr>
        </p:nvSpPr>
        <p:spPr bwMode="auto">
          <a:xfrm>
            <a:off x="7620000" y="5638800"/>
            <a:ext cx="1011238"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3632025-C7A1-4FEB-8AA6-E5037AF0F51D}" type="slidenum">
              <a:rPr lang="en-US" altLang="en-US" sz="1200" smtClean="0">
                <a:latin typeface="Verdana" panose="020B0604030504040204" pitchFamily="34" charset="0"/>
              </a:rPr>
              <a:pPr/>
              <a:t>73</a:t>
            </a:fld>
            <a:endParaRPr lang="en-US" altLang="en-US" sz="1200" smtClean="0">
              <a:latin typeface="Verdana" panose="020B0604030504040204" pitchFamily="34" charset="0"/>
            </a:endParaRPr>
          </a:p>
        </p:txBody>
      </p:sp>
    </p:spTree>
  </p:cSld>
  <p:clrMapOvr>
    <a:masterClrMapping/>
  </p:clrMapOvr>
  <p:transition spd="slow">
    <p:pull/>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36525" y="152400"/>
            <a:ext cx="8931275" cy="990600"/>
          </a:xfrm>
        </p:spPr>
        <p:txBody>
          <a:bodyPr>
            <a:normAutofit/>
          </a:bodyPr>
          <a:lstStyle/>
          <a:p>
            <a:pPr algn="ctr" eaLnBrk="1" fontAlgn="auto" hangingPunct="1">
              <a:spcAft>
                <a:spcPts val="0"/>
              </a:spcAft>
              <a:defRPr/>
            </a:pPr>
            <a:r>
              <a:rPr lang="en-US" sz="2400" b="1" dirty="0">
                <a:solidFill>
                  <a:schemeClr val="bg1"/>
                </a:solidFill>
                <a:ea typeface="ＭＳ Ｐゴシック" pitchFamily="34" charset="-128"/>
              </a:rPr>
              <a:t>DRUG ALCOHOL AND TOBACCO-FREE WORKPLACE (BUL-6488.1)</a:t>
            </a:r>
          </a:p>
        </p:txBody>
      </p:sp>
      <p:sp>
        <p:nvSpPr>
          <p:cNvPr id="92163" name="Rectangle 3"/>
          <p:cNvSpPr>
            <a:spLocks noGrp="1" noChangeArrowheads="1"/>
          </p:cNvSpPr>
          <p:nvPr>
            <p:ph idx="1"/>
          </p:nvPr>
        </p:nvSpPr>
        <p:spPr>
          <a:xfrm>
            <a:off x="220663" y="1371600"/>
            <a:ext cx="8763000" cy="5105400"/>
          </a:xfrm>
        </p:spPr>
        <p:txBody>
          <a:bodyPr rtlCol="0">
            <a:normAutofit/>
          </a:bodyPr>
          <a:lstStyle/>
          <a:p>
            <a:pPr eaLnBrk="1" fontAlgn="auto" hangingPunct="1">
              <a:defRPr/>
            </a:pPr>
            <a:r>
              <a:rPr lang="en-US" sz="2400" dirty="0" smtClean="0">
                <a:solidFill>
                  <a:schemeClr val="bg1"/>
                </a:solidFill>
              </a:rPr>
              <a:t>The </a:t>
            </a:r>
            <a:r>
              <a:rPr lang="en-US" sz="2400" dirty="0">
                <a:solidFill>
                  <a:schemeClr val="bg1"/>
                </a:solidFill>
              </a:rPr>
              <a:t>policy of the District is to maintain a drug-and alcohol-free workplace and prohibit the manufacture, sale, distribution, dispensing, possession, or use of illicit drugs and alcohol by employees in all workplaces. </a:t>
            </a:r>
          </a:p>
          <a:p>
            <a:pPr eaLnBrk="1" fontAlgn="auto" hangingPunct="1">
              <a:defRPr/>
            </a:pPr>
            <a:endParaRPr lang="en-US" sz="2400" dirty="0">
              <a:solidFill>
                <a:schemeClr val="bg1"/>
              </a:solidFill>
            </a:endParaRPr>
          </a:p>
          <a:p>
            <a:pPr eaLnBrk="1" fontAlgn="auto" hangingPunct="1">
              <a:defRPr/>
            </a:pPr>
            <a:r>
              <a:rPr lang="en-US" sz="2400" dirty="0">
                <a:solidFill>
                  <a:schemeClr val="bg1"/>
                </a:solidFill>
              </a:rPr>
              <a:t>It is also the policy of the District to prohibit smoking and the use of all tobacco products such as e-cigarettes and peripherals, at all times, on all District property, District-owned or leased buildings, and in District vehicles, by all persons, including employees, students and visitors at any school or District site or any school-sponsored event. </a:t>
            </a:r>
            <a:r>
              <a:rPr lang="en-US" sz="2400" dirty="0">
                <a:solidFill>
                  <a:schemeClr val="bg2">
                    <a:lumMod val="50000"/>
                  </a:schemeClr>
                </a:solidFill>
              </a:rPr>
              <a:t>	</a:t>
            </a:r>
          </a:p>
          <a:p>
            <a:pPr marL="457200" lvl="1" indent="0" eaLnBrk="1" fontAlgn="auto" hangingPunct="1">
              <a:buFontTx/>
              <a:buNone/>
              <a:defRPr/>
            </a:pPr>
            <a:endParaRPr lang="en-US" altLang="en-US" sz="2000" b="1" u="sng" dirty="0">
              <a:solidFill>
                <a:srgbClr val="C00000"/>
              </a:solidFill>
            </a:endParaRPr>
          </a:p>
        </p:txBody>
      </p:sp>
      <p:sp>
        <p:nvSpPr>
          <p:cNvPr id="152580" name="Slide Number Placeholder 1"/>
          <p:cNvSpPr>
            <a:spLocks noGrp="1"/>
          </p:cNvSpPr>
          <p:nvPr>
            <p:ph type="sldNum" sz="quarter" idx="12"/>
          </p:nvPr>
        </p:nvSpPr>
        <p:spPr bwMode="auto">
          <a:xfrm>
            <a:off x="7620000" y="5638800"/>
            <a:ext cx="1011238"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3632025-C7A1-4FEB-8AA6-E5037AF0F51D}" type="slidenum">
              <a:rPr lang="en-US" altLang="en-US" sz="1200" smtClean="0">
                <a:latin typeface="Verdana" panose="020B0604030504040204" pitchFamily="34" charset="0"/>
              </a:rPr>
              <a:pPr/>
              <a:t>74</a:t>
            </a:fld>
            <a:endParaRPr lang="en-US" altLang="en-US" sz="1200" smtClean="0">
              <a:latin typeface="Verdana" panose="020B0604030504040204" pitchFamily="34" charset="0"/>
            </a:endParaRPr>
          </a:p>
        </p:txBody>
      </p:sp>
    </p:spTree>
    <p:extLst>
      <p:ext uri="{BB962C8B-B14F-4D97-AF65-F5344CB8AC3E}">
        <p14:creationId xmlns:p14="http://schemas.microsoft.com/office/powerpoint/2010/main" val="2386906467"/>
      </p:ext>
    </p:extLst>
  </p:cSld>
  <p:clrMapOvr>
    <a:masterClrMapping/>
  </p:clrMapOvr>
  <p:transition spd="slow">
    <p:pull/>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152400"/>
            <a:ext cx="8686800" cy="609600"/>
          </a:xfrm>
        </p:spPr>
        <p:txBody>
          <a:bodyPr>
            <a:normAutofit/>
          </a:bodyPr>
          <a:lstStyle/>
          <a:p>
            <a:pPr algn="ctr" eaLnBrk="1" fontAlgn="auto" hangingPunct="1">
              <a:spcAft>
                <a:spcPts val="0"/>
              </a:spcAft>
              <a:defRPr/>
            </a:pPr>
            <a:r>
              <a:rPr lang="en-US" sz="2400" b="1" dirty="0">
                <a:solidFill>
                  <a:schemeClr val="bg1"/>
                </a:solidFill>
                <a:ea typeface="ＭＳ Ｐゴシック" pitchFamily="34" charset="-128"/>
              </a:rPr>
              <a:t>Drug Alcohol And Tobacco-Free Workplace - Continued</a:t>
            </a:r>
          </a:p>
        </p:txBody>
      </p:sp>
      <p:sp>
        <p:nvSpPr>
          <p:cNvPr id="73731" name="Rectangle 3"/>
          <p:cNvSpPr>
            <a:spLocks noGrp="1" noChangeArrowheads="1"/>
          </p:cNvSpPr>
          <p:nvPr>
            <p:ph idx="1"/>
          </p:nvPr>
        </p:nvSpPr>
        <p:spPr>
          <a:xfrm>
            <a:off x="230875" y="1219200"/>
            <a:ext cx="8534400" cy="5867400"/>
          </a:xfrm>
          <a:extLst/>
        </p:spPr>
        <p:txBody>
          <a:bodyPr rtlCol="0">
            <a:normAutofit/>
          </a:bodyPr>
          <a:lstStyle/>
          <a:p>
            <a:pPr eaLnBrk="1" fontAlgn="auto" hangingPunct="1">
              <a:defRPr/>
            </a:pPr>
            <a:r>
              <a:rPr lang="en-US" altLang="en-US" dirty="0">
                <a:solidFill>
                  <a:schemeClr val="bg1"/>
                </a:solidFill>
                <a:ea typeface="ＭＳ Ｐゴシック" panose="020B0600070205080204" pitchFamily="34" charset="-128"/>
              </a:rPr>
              <a:t>Federal regulations require employees to abide by this policy as a condition of employment and further require that newly hired employees will receive a written notice of the District</a:t>
            </a:r>
            <a:r>
              <a:rPr lang="ja-JP" altLang="en-US" dirty="0">
                <a:solidFill>
                  <a:schemeClr val="bg1"/>
                </a:solidFill>
                <a:ea typeface="ＭＳ Ｐゴシック" panose="020B0600070205080204" pitchFamily="34" charset="-128"/>
              </a:rPr>
              <a:t>’</a:t>
            </a:r>
            <a:r>
              <a:rPr lang="en-US" altLang="ja-JP" dirty="0">
                <a:solidFill>
                  <a:schemeClr val="bg1"/>
                </a:solidFill>
                <a:ea typeface="ＭＳ Ｐゴシック" panose="020B0600070205080204" pitchFamily="34" charset="-128"/>
              </a:rPr>
              <a:t>s commitment to a drug-and alcohol-free workplace. </a:t>
            </a:r>
          </a:p>
          <a:p>
            <a:pPr eaLnBrk="1" fontAlgn="auto" hangingPunct="1">
              <a:defRPr/>
            </a:pPr>
            <a:r>
              <a:rPr lang="en-US" altLang="en-US" dirty="0">
                <a:solidFill>
                  <a:schemeClr val="bg1"/>
                </a:solidFill>
                <a:ea typeface="ＭＳ Ｐゴシック" panose="020B0600070205080204" pitchFamily="34" charset="-128"/>
              </a:rPr>
              <a:t>This policy in no way precludes administrative or disciplinary action by the District for drug-related and alcohol-related violations occurring outside the workplace. </a:t>
            </a:r>
            <a:r>
              <a:rPr lang="en-US" altLang="en-US" b="1" dirty="0">
                <a:solidFill>
                  <a:srgbClr val="7030A0"/>
                </a:solidFill>
                <a:ea typeface="ＭＳ Ｐゴシック" panose="020B0600070205080204" pitchFamily="34" charset="-128"/>
              </a:rPr>
              <a:t>	</a:t>
            </a:r>
          </a:p>
          <a:p>
            <a:pPr eaLnBrk="1" fontAlgn="auto" hangingPunct="1">
              <a:defRPr/>
            </a:pPr>
            <a:r>
              <a:rPr lang="en-US" altLang="en-US" dirty="0">
                <a:solidFill>
                  <a:srgbClr val="FF0000"/>
                </a:solidFill>
                <a:ea typeface="ＭＳ Ｐゴシック" panose="020B0600070205080204" pitchFamily="34" charset="-128"/>
              </a:rPr>
              <a:t>Criminal drug or alcohol statute convictions for a violation occurring in the workplace must be reported </a:t>
            </a:r>
            <a:r>
              <a:rPr lang="en-US" altLang="en-US" u="sng" dirty="0">
                <a:solidFill>
                  <a:srgbClr val="FF0000"/>
                </a:solidFill>
                <a:highlight>
                  <a:srgbClr val="FFFF00"/>
                </a:highlight>
                <a:ea typeface="ＭＳ Ｐゴシック" panose="020B0600070205080204" pitchFamily="34" charset="-128"/>
              </a:rPr>
              <a:t>no later than five (5) days after a conviction.</a:t>
            </a:r>
            <a:r>
              <a:rPr lang="en-US" altLang="en-US" dirty="0">
                <a:solidFill>
                  <a:srgbClr val="7030A0"/>
                </a:solidFill>
                <a:ea typeface="ＭＳ Ｐゴシック" panose="020B0600070205080204" pitchFamily="34" charset="-128"/>
              </a:rPr>
              <a:t>  </a:t>
            </a:r>
            <a:r>
              <a:rPr lang="en-US" altLang="en-US" dirty="0">
                <a:solidFill>
                  <a:schemeClr val="bg1"/>
                </a:solidFill>
                <a:ea typeface="ＭＳ Ｐゴシック" panose="020B0600070205080204" pitchFamily="34" charset="-128"/>
              </a:rPr>
              <a:t>Such reports shall be made to the Employee Relations/Services Section, Human Resources Division, at 213-241-6591.</a:t>
            </a:r>
          </a:p>
          <a:p>
            <a:pPr eaLnBrk="1" fontAlgn="auto" hangingPunct="1">
              <a:defRPr/>
            </a:pPr>
            <a:endParaRPr lang="en-US" altLang="en-US" b="1" dirty="0">
              <a:solidFill>
                <a:srgbClr val="FF0000"/>
              </a:solidFill>
              <a:highlight>
                <a:srgbClr val="FFFF00"/>
              </a:highlight>
              <a:ea typeface="ＭＳ Ｐゴシック" panose="020B0600070205080204" pitchFamily="34" charset="-128"/>
            </a:endParaRPr>
          </a:p>
          <a:p>
            <a:pPr eaLnBrk="1" fontAlgn="auto" hangingPunct="1">
              <a:defRPr/>
            </a:pPr>
            <a:r>
              <a:rPr lang="en-US" altLang="en-US" b="1" dirty="0">
                <a:solidFill>
                  <a:srgbClr val="FF0000"/>
                </a:solidFill>
                <a:highlight>
                  <a:srgbClr val="FFFF00"/>
                </a:highlight>
                <a:ea typeface="ＭＳ Ｐゴシック" panose="020B0600070205080204" pitchFamily="34" charset="-128"/>
              </a:rPr>
              <a:t>PLEASE NOTE: </a:t>
            </a:r>
            <a:r>
              <a:rPr lang="en-US" altLang="en-US" dirty="0">
                <a:solidFill>
                  <a:srgbClr val="FF0000"/>
                </a:solidFill>
                <a:highlight>
                  <a:srgbClr val="FFFF00"/>
                </a:highlight>
                <a:ea typeface="ＭＳ Ｐゴシック" panose="020B0600070205080204" pitchFamily="34" charset="-128"/>
              </a:rPr>
              <a:t>Employees</a:t>
            </a:r>
            <a:r>
              <a:rPr lang="en-US" altLang="en-US" b="1" dirty="0">
                <a:solidFill>
                  <a:srgbClr val="FF0000"/>
                </a:solidFill>
                <a:highlight>
                  <a:srgbClr val="FFFF00"/>
                </a:highlight>
                <a:ea typeface="ＭＳ Ｐゴシック" panose="020B0600070205080204" pitchFamily="34" charset="-128"/>
              </a:rPr>
              <a:t> </a:t>
            </a:r>
            <a:r>
              <a:rPr lang="en-US" altLang="en-US" dirty="0">
                <a:solidFill>
                  <a:srgbClr val="FF0000"/>
                </a:solidFill>
                <a:highlight>
                  <a:srgbClr val="FFFF00"/>
                </a:highlight>
                <a:ea typeface="ＭＳ Ｐゴシック" panose="020B0600070205080204" pitchFamily="34" charset="-128"/>
              </a:rPr>
              <a:t>are required to immediately </a:t>
            </a:r>
            <a:r>
              <a:rPr lang="en-US" altLang="en-US" u="sng" dirty="0">
                <a:solidFill>
                  <a:srgbClr val="FF0000"/>
                </a:solidFill>
                <a:highlight>
                  <a:srgbClr val="FFFF00"/>
                </a:highlight>
                <a:ea typeface="ＭＳ Ｐゴシック" panose="020B0600070205080204" pitchFamily="34" charset="-128"/>
              </a:rPr>
              <a:t>report </a:t>
            </a:r>
            <a:r>
              <a:rPr lang="en-US" altLang="en-US" b="1" u="sng" dirty="0">
                <a:solidFill>
                  <a:srgbClr val="FF0000"/>
                </a:solidFill>
                <a:highlight>
                  <a:srgbClr val="FFFF00"/>
                </a:highlight>
                <a:ea typeface="ＭＳ Ｐゴシック" panose="020B0600070205080204" pitchFamily="34" charset="-128"/>
              </a:rPr>
              <a:t>any </a:t>
            </a:r>
            <a:r>
              <a:rPr lang="en-US" altLang="en-US" b="1" u="sng" dirty="0" smtClean="0">
                <a:solidFill>
                  <a:srgbClr val="FF0000"/>
                </a:solidFill>
                <a:highlight>
                  <a:srgbClr val="FFFF00"/>
                </a:highlight>
                <a:ea typeface="ＭＳ Ｐゴシック" panose="020B0600070205080204" pitchFamily="34" charset="-128"/>
              </a:rPr>
              <a:t>arrest </a:t>
            </a:r>
            <a:r>
              <a:rPr lang="en-US" altLang="en-US" b="1" u="sng" dirty="0">
                <a:solidFill>
                  <a:srgbClr val="FF0000"/>
                </a:solidFill>
                <a:highlight>
                  <a:srgbClr val="FFFF00"/>
                </a:highlight>
                <a:ea typeface="ＭＳ Ｐゴシック" panose="020B0600070205080204" pitchFamily="34" charset="-128"/>
              </a:rPr>
              <a:t>or </a:t>
            </a:r>
            <a:r>
              <a:rPr lang="en-US" altLang="en-US" b="1" u="sng" dirty="0" smtClean="0">
                <a:solidFill>
                  <a:srgbClr val="FF0000"/>
                </a:solidFill>
                <a:highlight>
                  <a:srgbClr val="FFFF00"/>
                </a:highlight>
                <a:ea typeface="ＭＳ Ｐゴシック" panose="020B0600070205080204" pitchFamily="34" charset="-128"/>
              </a:rPr>
              <a:t>conviction(s</a:t>
            </a:r>
            <a:r>
              <a:rPr lang="en-US" altLang="en-US" b="1" u="sng" dirty="0">
                <a:solidFill>
                  <a:srgbClr val="FF0000"/>
                </a:solidFill>
                <a:highlight>
                  <a:srgbClr val="FFFF00"/>
                </a:highlight>
                <a:ea typeface="ＭＳ Ｐゴシック" panose="020B0600070205080204" pitchFamily="34" charset="-128"/>
              </a:rPr>
              <a:t>)</a:t>
            </a:r>
            <a:r>
              <a:rPr lang="en-US" altLang="en-US" u="sng" dirty="0">
                <a:solidFill>
                  <a:srgbClr val="FF0000"/>
                </a:solidFill>
                <a:highlight>
                  <a:srgbClr val="FFFF00"/>
                </a:highlight>
                <a:ea typeface="ＭＳ Ｐゴシック" panose="020B0600070205080204" pitchFamily="34" charset="-128"/>
              </a:rPr>
              <a:t> to the Division HR Administrator or designee within 24 hours or as soon as practicable</a:t>
            </a:r>
            <a:r>
              <a:rPr lang="en-US" altLang="en-US" dirty="0">
                <a:solidFill>
                  <a:srgbClr val="FF0000"/>
                </a:solidFill>
                <a:highlight>
                  <a:srgbClr val="FFFF00"/>
                </a:highlight>
                <a:ea typeface="ＭＳ Ｐゴシック" panose="020B0600070205080204" pitchFamily="34" charset="-128"/>
              </a:rPr>
              <a:t>.  </a:t>
            </a:r>
          </a:p>
          <a:p>
            <a:pPr eaLnBrk="1" fontAlgn="auto" hangingPunct="1">
              <a:defRPr/>
            </a:pPr>
            <a:endParaRPr lang="en-US" altLang="en-US" dirty="0">
              <a:solidFill>
                <a:srgbClr val="7030A0"/>
              </a:solidFill>
              <a:ea typeface="ＭＳ Ｐゴシック" panose="020B0600070205080204" pitchFamily="34" charset="-128"/>
            </a:endParaRPr>
          </a:p>
          <a:p>
            <a:pPr lvl="1" eaLnBrk="1" fontAlgn="auto" hangingPunct="1">
              <a:defRPr/>
            </a:pPr>
            <a:endParaRPr lang="en-US" altLang="en-US" sz="2000" dirty="0">
              <a:solidFill>
                <a:schemeClr val="bg2">
                  <a:lumMod val="50000"/>
                </a:schemeClr>
              </a:solidFill>
              <a:ea typeface="ＭＳ Ｐゴシック" panose="020B0600070205080204" pitchFamily="34" charset="-128"/>
            </a:endParaRPr>
          </a:p>
        </p:txBody>
      </p:sp>
      <p:sp>
        <p:nvSpPr>
          <p:cNvPr id="205828" name="Slide Number Placeholder 1"/>
          <p:cNvSpPr>
            <a:spLocks noGrp="1"/>
          </p:cNvSpPr>
          <p:nvPr>
            <p:ph type="sldNum" sz="quarter" idx="12"/>
          </p:nvPr>
        </p:nvSpPr>
        <p:spPr bwMode="auto">
          <a:xfrm>
            <a:off x="7620000" y="5578475"/>
            <a:ext cx="1011238" cy="6699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fld id="{B40B579E-536E-4FBB-A835-F2D7813CBD25}" type="slidenum">
              <a:rPr lang="en-US" altLang="en-US" sz="1050" smtClean="0">
                <a:latin typeface="Verdana" panose="020B0604030504040204" pitchFamily="34" charset="0"/>
              </a:rPr>
              <a:pPr>
                <a:defRPr/>
              </a:pPr>
              <a:t>75</a:t>
            </a:fld>
            <a:endParaRPr lang="en-US" altLang="en-US" sz="1050" dirty="0">
              <a:latin typeface="Verdana" panose="020B0604030504040204"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p:cTn id="7" dur="1000" fill="hold"/>
                                        <p:tgtEl>
                                          <p:spTgt spid="737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37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3731">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3731">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3731">
                                            <p:txEl>
                                              <p:pRg st="1" end="1"/>
                                            </p:txEl>
                                          </p:spTgt>
                                        </p:tgtEl>
                                        <p:attrNameLst>
                                          <p:attrName>style.visibility</p:attrName>
                                        </p:attrNameLst>
                                      </p:cBhvr>
                                      <p:to>
                                        <p:strVal val="visible"/>
                                      </p:to>
                                    </p:set>
                                    <p:anim calcmode="lin" valueType="num">
                                      <p:cBhvr>
                                        <p:cTn id="15" dur="1000" fill="hold"/>
                                        <p:tgtEl>
                                          <p:spTgt spid="7373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373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3731">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7373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3731">
                                            <p:txEl>
                                              <p:pRg st="2" end="2"/>
                                            </p:txEl>
                                          </p:spTgt>
                                        </p:tgtEl>
                                        <p:attrNameLst>
                                          <p:attrName>style.visibility</p:attrName>
                                        </p:attrNameLst>
                                      </p:cBhvr>
                                      <p:to>
                                        <p:strVal val="visible"/>
                                      </p:to>
                                    </p:set>
                                    <p:anim calcmode="lin" valueType="num">
                                      <p:cBhvr>
                                        <p:cTn id="23" dur="1000" fill="hold"/>
                                        <p:tgtEl>
                                          <p:spTgt spid="7373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7373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73731">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7373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73731">
                                            <p:txEl>
                                              <p:pRg st="4" end="4"/>
                                            </p:txEl>
                                          </p:spTgt>
                                        </p:tgtEl>
                                        <p:attrNameLst>
                                          <p:attrName>style.visibility</p:attrName>
                                        </p:attrNameLst>
                                      </p:cBhvr>
                                      <p:to>
                                        <p:strVal val="visible"/>
                                      </p:to>
                                    </p:set>
                                    <p:anim calcmode="lin" valueType="num">
                                      <p:cBhvr>
                                        <p:cTn id="31" dur="1000" fill="hold"/>
                                        <p:tgtEl>
                                          <p:spTgt spid="73731">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73731">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73731">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737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90500" y="304800"/>
            <a:ext cx="8839200" cy="533400"/>
          </a:xfrm>
        </p:spPr>
        <p:txBody>
          <a:bodyPr>
            <a:normAutofit fontScale="90000"/>
          </a:bodyPr>
          <a:lstStyle/>
          <a:p>
            <a:pPr algn="ctr" eaLnBrk="1" fontAlgn="auto" hangingPunct="1">
              <a:spcAft>
                <a:spcPts val="0"/>
              </a:spcAft>
              <a:defRPr/>
            </a:pPr>
            <a:r>
              <a:rPr lang="en-US" sz="1800" b="1" dirty="0">
                <a:solidFill>
                  <a:schemeClr val="bg1"/>
                </a:solidFill>
                <a:ea typeface="ＭＳ Ｐゴシック" pitchFamily="34" charset="-128"/>
              </a:rPr>
              <a:t>Workplace Violence, Bullying  and Threats - Adults to Adults   </a:t>
            </a:r>
            <a:br>
              <a:rPr lang="en-US" sz="1800" b="1" dirty="0">
                <a:solidFill>
                  <a:schemeClr val="bg1"/>
                </a:solidFill>
                <a:ea typeface="ＭＳ Ｐゴシック" pitchFamily="34" charset="-128"/>
              </a:rPr>
            </a:br>
            <a:r>
              <a:rPr lang="en-US" sz="1800" b="1" dirty="0">
                <a:solidFill>
                  <a:schemeClr val="bg1"/>
                </a:solidFill>
                <a:ea typeface="ＭＳ Ｐゴシック" pitchFamily="34" charset="-128"/>
              </a:rPr>
              <a:t>(BUL–5798.0)</a:t>
            </a:r>
            <a:endParaRPr lang="en-US" sz="1800" b="1" u="sng" dirty="0">
              <a:solidFill>
                <a:schemeClr val="bg1"/>
              </a:solidFill>
              <a:ea typeface="ＭＳ Ｐゴシック" pitchFamily="34" charset="-128"/>
            </a:endParaRPr>
          </a:p>
        </p:txBody>
      </p:sp>
      <p:sp>
        <p:nvSpPr>
          <p:cNvPr id="81923" name="Rectangle 3"/>
          <p:cNvSpPr>
            <a:spLocks noGrp="1" noChangeArrowheads="1"/>
          </p:cNvSpPr>
          <p:nvPr>
            <p:ph idx="1"/>
          </p:nvPr>
        </p:nvSpPr>
        <p:spPr>
          <a:xfrm>
            <a:off x="457200" y="685800"/>
            <a:ext cx="8305800" cy="5715000"/>
          </a:xfrm>
        </p:spPr>
        <p:txBody>
          <a:bodyPr rtlCol="0">
            <a:normAutofit/>
          </a:bodyPr>
          <a:lstStyle/>
          <a:p>
            <a:pPr eaLnBrk="1" fontAlgn="auto" hangingPunct="1">
              <a:defRPr/>
            </a:pPr>
            <a:r>
              <a:rPr lang="en-US" altLang="en-US" dirty="0">
                <a:solidFill>
                  <a:srgbClr val="191919"/>
                </a:solidFill>
                <a:ea typeface="ＭＳ Ｐゴシック" pitchFamily="34" charset="-128"/>
              </a:rPr>
              <a:t>The LAUSD is </a:t>
            </a:r>
            <a:r>
              <a:rPr lang="en-US" altLang="en-US" dirty="0" smtClean="0">
                <a:solidFill>
                  <a:srgbClr val="191919"/>
                </a:solidFill>
                <a:ea typeface="ＭＳ Ｐゴシック" pitchFamily="34" charset="-128"/>
              </a:rPr>
              <a:t>and </a:t>
            </a:r>
            <a:r>
              <a:rPr lang="en-US" altLang="en-US" dirty="0">
                <a:solidFill>
                  <a:srgbClr val="191919"/>
                </a:solidFill>
                <a:ea typeface="ＭＳ Ｐゴシック" pitchFamily="34" charset="-128"/>
              </a:rPr>
              <a:t>civil working environment </a:t>
            </a:r>
            <a:r>
              <a:rPr lang="en-US" altLang="en-US" dirty="0" smtClean="0">
                <a:solidFill>
                  <a:srgbClr val="191919"/>
                </a:solidFill>
                <a:ea typeface="ＭＳ Ｐゴシック" pitchFamily="34" charset="-128"/>
              </a:rPr>
              <a:t>that committed </a:t>
            </a:r>
            <a:r>
              <a:rPr lang="en-US" altLang="en-US" dirty="0">
                <a:solidFill>
                  <a:srgbClr val="191919"/>
                </a:solidFill>
                <a:ea typeface="ＭＳ Ｐゴシック" pitchFamily="34" charset="-128"/>
              </a:rPr>
              <a:t>to providing a safe  is safe and free from acts of intimidation, threats of violence or actual violence.</a:t>
            </a:r>
          </a:p>
          <a:p>
            <a:pPr eaLnBrk="1" fontAlgn="auto" hangingPunct="1">
              <a:defRPr/>
            </a:pPr>
            <a:r>
              <a:rPr lang="en-US" altLang="en-US" u="sng" dirty="0">
                <a:solidFill>
                  <a:srgbClr val="FF0000"/>
                </a:solidFill>
                <a:ea typeface="ＭＳ Ｐゴシック" pitchFamily="34" charset="-128"/>
              </a:rPr>
              <a:t>No employee shall be subjected to retaliation, reprisal, or disciplinary action for reporting acts pursuant to this policy. </a:t>
            </a:r>
            <a:r>
              <a:rPr lang="en-US" altLang="en-US" dirty="0">
                <a:solidFill>
                  <a:srgbClr val="FF0000"/>
                </a:solidFill>
                <a:ea typeface="ＭＳ Ｐゴシック" pitchFamily="34" charset="-128"/>
              </a:rPr>
              <a:t>	</a:t>
            </a:r>
          </a:p>
          <a:p>
            <a:pPr eaLnBrk="1" fontAlgn="auto" hangingPunct="1">
              <a:defRPr/>
            </a:pPr>
            <a:r>
              <a:rPr lang="en-US" altLang="en-US" u="sng" dirty="0">
                <a:solidFill>
                  <a:srgbClr val="FF0000"/>
                </a:solidFill>
                <a:ea typeface="ＭＳ Ｐゴシック" pitchFamily="34" charset="-128"/>
              </a:rPr>
              <a:t>Any individual who commits acts of violence or threatening or disruptive behavior in the workplace may be subject to removal from the premises, disciplinary action and/or criminal penalties.</a:t>
            </a:r>
          </a:p>
          <a:p>
            <a:pPr marL="0" indent="0" eaLnBrk="1" fontAlgn="auto" hangingPunct="1">
              <a:buFontTx/>
              <a:buNone/>
              <a:defRPr/>
            </a:pPr>
            <a:r>
              <a:rPr lang="en-US" altLang="en-US" u="sng" dirty="0">
                <a:solidFill>
                  <a:srgbClr val="C00000"/>
                </a:solidFill>
                <a:ea typeface="ＭＳ Ｐゴシック" pitchFamily="34" charset="-128"/>
              </a:rPr>
              <a:t> </a:t>
            </a:r>
          </a:p>
          <a:p>
            <a:pPr eaLnBrk="1" fontAlgn="auto" hangingPunct="1">
              <a:defRPr/>
            </a:pPr>
            <a:r>
              <a:rPr lang="en-US" altLang="en-US" dirty="0">
                <a:solidFill>
                  <a:srgbClr val="191919"/>
                </a:solidFill>
                <a:ea typeface="ＭＳ Ｐゴシック" pitchFamily="34" charset="-128"/>
              </a:rPr>
              <a:t>This policy encompasses behaviors or actions by District employees and associated adults (e.g., parents, campus volunteers, and vendors). The policy is applicable in schools, at District and school related activities and events and at all areas within the District’s jurisdiction. </a:t>
            </a:r>
            <a:r>
              <a:rPr lang="en-US" altLang="en-US" sz="1400" dirty="0">
                <a:solidFill>
                  <a:srgbClr val="191919"/>
                </a:solidFill>
                <a:ea typeface="ＭＳ Ｐゴシック" pitchFamily="34" charset="-128"/>
              </a:rPr>
              <a:t>	</a:t>
            </a:r>
          </a:p>
          <a:p>
            <a:pPr eaLnBrk="1" fontAlgn="auto" hangingPunct="1">
              <a:defRPr/>
            </a:pPr>
            <a:endParaRPr lang="en-US" altLang="en-US" sz="1400" b="1" u="sng" dirty="0">
              <a:solidFill>
                <a:srgbClr val="BA0003"/>
              </a:solidFill>
              <a:ea typeface="ＭＳ Ｐゴシック" pitchFamily="34" charset="-128"/>
            </a:endParaRPr>
          </a:p>
        </p:txBody>
      </p:sp>
      <p:sp>
        <p:nvSpPr>
          <p:cNvPr id="156676" name="Slide Number Placeholder 1"/>
          <p:cNvSpPr>
            <a:spLocks noGrp="1"/>
          </p:cNvSpPr>
          <p:nvPr>
            <p:ph type="sldNum" sz="quarter" idx="12"/>
          </p:nvPr>
        </p:nvSpPr>
        <p:spPr bwMode="auto">
          <a:xfrm>
            <a:off x="8077200" y="5791200"/>
            <a:ext cx="554038"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B55FB5B-EF69-4D92-9C11-99E94DDA888B}" type="slidenum">
              <a:rPr lang="en-US" altLang="en-US" sz="1200" smtClean="0">
                <a:latin typeface="Verdana" panose="020B0604030504040204" pitchFamily="34" charset="0"/>
              </a:rPr>
              <a:pPr/>
              <a:t>76</a:t>
            </a:fld>
            <a:endParaRPr lang="en-US" altLang="en-US" sz="1200" smtClean="0">
              <a:latin typeface="Verdana" panose="020B0604030504040204" pitchFamily="34" charset="0"/>
            </a:endParaRPr>
          </a:p>
        </p:txBody>
      </p:sp>
    </p:spTree>
  </p:cSld>
  <p:clrMapOvr>
    <a:masterClrMapping/>
  </p:clrMapOvr>
  <p:transition spd="slow">
    <p:pull/>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52400" y="228600"/>
            <a:ext cx="8915400" cy="533400"/>
          </a:xfrm>
        </p:spPr>
        <p:txBody>
          <a:bodyPr/>
          <a:lstStyle/>
          <a:p>
            <a:pPr algn="ctr" eaLnBrk="1" fontAlgn="auto" hangingPunct="1">
              <a:spcAft>
                <a:spcPts val="0"/>
              </a:spcAft>
              <a:defRPr/>
            </a:pPr>
            <a:r>
              <a:rPr lang="en-US" sz="1800" b="1" dirty="0">
                <a:solidFill>
                  <a:schemeClr val="bg1"/>
                </a:solidFill>
                <a:ea typeface="ＭＳ Ｐゴシック" pitchFamily="34" charset="-128"/>
              </a:rPr>
              <a:t>Workplace Violence, Bullying  and Threats (Adults to Adults )   Continued</a:t>
            </a:r>
          </a:p>
        </p:txBody>
      </p:sp>
      <p:sp>
        <p:nvSpPr>
          <p:cNvPr id="158723" name="Rectangle 3"/>
          <p:cNvSpPr>
            <a:spLocks noGrp="1" noChangeArrowheads="1"/>
          </p:cNvSpPr>
          <p:nvPr>
            <p:ph idx="1"/>
          </p:nvPr>
        </p:nvSpPr>
        <p:spPr>
          <a:xfrm>
            <a:off x="152400" y="914400"/>
            <a:ext cx="8839200" cy="5562600"/>
          </a:xfrm>
        </p:spPr>
        <p:txBody>
          <a:bodyPr/>
          <a:lstStyle/>
          <a:p>
            <a:pPr marL="0" indent="0" eaLnBrk="1" hangingPunct="1">
              <a:buFontTx/>
              <a:buNone/>
            </a:pPr>
            <a:r>
              <a:rPr lang="en-US" altLang="en-US" b="1" dirty="0" smtClean="0">
                <a:solidFill>
                  <a:srgbClr val="191919"/>
                </a:solidFill>
                <a:ea typeface="ＭＳ Ｐゴシック" panose="020B0600070205080204" pitchFamily="34" charset="-128"/>
              </a:rPr>
              <a:t>Board Resolution - Respectful Treatment Of All Persons (Attachment G)</a:t>
            </a:r>
          </a:p>
          <a:p>
            <a:pPr marL="0" indent="0" eaLnBrk="1" hangingPunct="1"/>
            <a:r>
              <a:rPr lang="en-US" altLang="en-US" b="1" dirty="0" smtClean="0">
                <a:solidFill>
                  <a:srgbClr val="191919"/>
                </a:solidFill>
                <a:ea typeface="ＭＳ Ｐゴシック" panose="020B0600070205080204" pitchFamily="34" charset="-128"/>
              </a:rPr>
              <a:t>Resolved, </a:t>
            </a:r>
            <a:r>
              <a:rPr lang="en-US" altLang="en-US" dirty="0" smtClean="0">
                <a:solidFill>
                  <a:srgbClr val="191919"/>
                </a:solidFill>
                <a:ea typeface="ＭＳ Ｐゴシック" panose="020B0600070205080204" pitchFamily="34" charset="-128"/>
              </a:rPr>
              <a:t>That the Los Angeles Unified School District reaffirm its policy that students and </a:t>
            </a:r>
            <a:r>
              <a:rPr lang="en-US" altLang="en-US" u="sng" dirty="0" smtClean="0">
                <a:solidFill>
                  <a:srgbClr val="C00000"/>
                </a:solidFill>
                <a:ea typeface="ＭＳ Ｐゴシック" panose="020B0600070205080204" pitchFamily="34" charset="-128"/>
              </a:rPr>
              <a:t>adults in both schools and offices should treat all persons equally and respectfully and refrain from the willful or negligent use of slurs against any person on the basis or race, language spoken, color, sex, religion, handicap, national origin, immigration status, age, sexual orientation, or political belief</a:t>
            </a:r>
            <a:r>
              <a:rPr lang="en-US" altLang="en-US" dirty="0" smtClean="0">
                <a:ea typeface="ＭＳ Ｐゴシック" panose="020B0600070205080204" pitchFamily="34" charset="-128"/>
              </a:rPr>
              <a:t>; </a:t>
            </a:r>
            <a:r>
              <a:rPr lang="en-US" altLang="en-US" dirty="0" smtClean="0">
                <a:solidFill>
                  <a:srgbClr val="191919"/>
                </a:solidFill>
                <a:ea typeface="ＭＳ Ｐゴシック" panose="020B0600070205080204" pitchFamily="34" charset="-128"/>
              </a:rPr>
              <a:t>and be it further 	</a:t>
            </a:r>
          </a:p>
          <a:p>
            <a:pPr marL="0" indent="0" eaLnBrk="1" hangingPunct="1"/>
            <a:r>
              <a:rPr lang="en-US" altLang="en-US" b="1" dirty="0" smtClean="0">
                <a:solidFill>
                  <a:srgbClr val="191919"/>
                </a:solidFill>
                <a:ea typeface="ＭＳ Ｐゴシック" panose="020B0600070205080204" pitchFamily="34" charset="-128"/>
              </a:rPr>
              <a:t>Resolved</a:t>
            </a:r>
            <a:r>
              <a:rPr lang="en-US" altLang="en-US" dirty="0" smtClean="0">
                <a:solidFill>
                  <a:srgbClr val="191919"/>
                </a:solidFill>
                <a:ea typeface="ＭＳ Ｐゴシック" panose="020B0600070205080204" pitchFamily="34" charset="-128"/>
              </a:rPr>
              <a:t>, That the District further ask that a school-wide code of discipline regarding name-calling be developed at each school, and enforced by teachers, administrators, and other staff members; and be it further </a:t>
            </a:r>
          </a:p>
          <a:p>
            <a:pPr marL="0" indent="0" eaLnBrk="1" hangingPunct="1"/>
            <a:r>
              <a:rPr lang="en-US" altLang="en-US" b="1" dirty="0" smtClean="0">
                <a:solidFill>
                  <a:srgbClr val="191919"/>
                </a:solidFill>
                <a:ea typeface="ＭＳ Ｐゴシック" panose="020B0600070205080204" pitchFamily="34" charset="-128"/>
              </a:rPr>
              <a:t>Resolved</a:t>
            </a:r>
            <a:r>
              <a:rPr lang="en-US" altLang="en-US" dirty="0" smtClean="0">
                <a:solidFill>
                  <a:srgbClr val="191919"/>
                </a:solidFill>
                <a:ea typeface="ＭＳ Ｐゴシック" panose="020B0600070205080204" pitchFamily="34" charset="-128"/>
              </a:rPr>
              <a:t>, That District administrators bring this policy to the attention of all employees and students, and to constructively administer its enforcement. </a:t>
            </a:r>
          </a:p>
          <a:p>
            <a:pPr marL="457200" lvl="1" indent="0" eaLnBrk="1" hangingPunct="1">
              <a:buFontTx/>
              <a:buNone/>
            </a:pPr>
            <a:endParaRPr lang="en-US" altLang="en-US" sz="1200" dirty="0" smtClean="0">
              <a:ea typeface="ＭＳ Ｐゴシック" panose="020B0600070205080204" pitchFamily="34" charset="-128"/>
            </a:endParaRPr>
          </a:p>
          <a:p>
            <a:pPr marL="0" indent="0" eaLnBrk="1" hangingPunct="1">
              <a:buFont typeface="Courier New" panose="02070309020205020404" pitchFamily="49" charset="0"/>
              <a:buChar char="o"/>
            </a:pPr>
            <a:endParaRPr lang="en-US" altLang="en-US" sz="1200" dirty="0" smtClean="0">
              <a:ea typeface="ＭＳ Ｐゴシック" panose="020B0600070205080204" pitchFamily="34" charset="-128"/>
            </a:endParaRPr>
          </a:p>
        </p:txBody>
      </p:sp>
      <p:sp>
        <p:nvSpPr>
          <p:cNvPr id="15872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4BFAEC7-8AB3-4DF6-A40B-A6DF231D95EC}" type="slidenum">
              <a:rPr lang="en-US" altLang="en-US" sz="1200" smtClean="0">
                <a:latin typeface="Verdana" panose="020B0604030504040204" pitchFamily="34" charset="0"/>
              </a:rPr>
              <a:pPr/>
              <a:t>77</a:t>
            </a:fld>
            <a:endParaRPr lang="en-US" altLang="en-US" sz="1200" smtClean="0">
              <a:latin typeface="Verdana" panose="020B0604030504040204" pitchFamily="34" charset="0"/>
            </a:endParaRPr>
          </a:p>
        </p:txBody>
      </p:sp>
    </p:spTree>
  </p:cSld>
  <p:clrMapOvr>
    <a:masterClrMapping/>
  </p:clrMapOvr>
  <p:transition spd="slow">
    <p:pull/>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28600"/>
            <a:ext cx="8305800" cy="533400"/>
          </a:xfrm>
        </p:spPr>
        <p:txBody>
          <a:bodyPr>
            <a:normAutofit fontScale="90000"/>
          </a:bodyPr>
          <a:lstStyle/>
          <a:p>
            <a:pPr algn="ctr" eaLnBrk="1" fontAlgn="auto" hangingPunct="1">
              <a:spcAft>
                <a:spcPts val="0"/>
              </a:spcAft>
              <a:defRPr/>
            </a:pPr>
            <a:r>
              <a:rPr lang="en-US" b="1" dirty="0" smtClean="0">
                <a:solidFill>
                  <a:schemeClr val="bg1"/>
                </a:solidFill>
              </a:rPr>
              <a:t>BUL-5996.1 </a:t>
            </a:r>
            <a:r>
              <a:rPr lang="en-US" b="1" dirty="0">
                <a:solidFill>
                  <a:schemeClr val="bg1"/>
                </a:solidFill>
                <a:ea typeface="ＭＳ Ｐゴシック" pitchFamily="34" charset="-128"/>
              </a:rPr>
              <a:t>Overtime Policy</a:t>
            </a:r>
            <a:endParaRPr lang="en-US" sz="1200" b="1" dirty="0">
              <a:solidFill>
                <a:schemeClr val="bg1"/>
              </a:solidFill>
              <a:ea typeface="ＭＳ Ｐゴシック" pitchFamily="34" charset="-128"/>
            </a:endParaRPr>
          </a:p>
        </p:txBody>
      </p:sp>
      <p:sp>
        <p:nvSpPr>
          <p:cNvPr id="132099" name="Rectangle 3"/>
          <p:cNvSpPr>
            <a:spLocks noGrp="1" noChangeArrowheads="1"/>
          </p:cNvSpPr>
          <p:nvPr>
            <p:ph idx="1"/>
          </p:nvPr>
        </p:nvSpPr>
        <p:spPr>
          <a:xfrm>
            <a:off x="228600" y="762000"/>
            <a:ext cx="8686800" cy="5943600"/>
          </a:xfrm>
        </p:spPr>
        <p:txBody>
          <a:bodyPr rtlCol="0">
            <a:normAutofit/>
          </a:bodyPr>
          <a:lstStyle/>
          <a:p>
            <a:pPr eaLnBrk="1" fontAlgn="auto" hangingPunct="1">
              <a:defRPr/>
            </a:pPr>
            <a:r>
              <a:rPr lang="en-US" altLang="en-US" dirty="0">
                <a:solidFill>
                  <a:schemeClr val="bg1"/>
                </a:solidFill>
                <a:ea typeface="ＭＳ Ｐゴシック" pitchFamily="34" charset="-128"/>
              </a:rPr>
              <a:t>The policy of the District, in accordance with the federal Fair Labor Standards Act and California law, is to provide overtime pay to eligible employees at time and one half for all work in excess of eight hours a day or forty hours a week for employees on a standard workweek (</a:t>
            </a:r>
            <a:r>
              <a:rPr lang="en-US" altLang="en-US" u="sng" dirty="0">
                <a:solidFill>
                  <a:schemeClr val="bg1"/>
                </a:solidFill>
                <a:ea typeface="ＭＳ Ｐゴシック" pitchFamily="34" charset="-128"/>
              </a:rPr>
              <a:t>5 days, 8 hours per day</a:t>
            </a:r>
            <a:r>
              <a:rPr lang="en-US" altLang="en-US" dirty="0">
                <a:solidFill>
                  <a:schemeClr val="bg1"/>
                </a:solidFill>
                <a:ea typeface="ＭＳ Ｐゴシック" pitchFamily="34" charset="-128"/>
              </a:rPr>
              <a:t>). Variation from this policy is described under Section II and III of this bulletin.</a:t>
            </a:r>
          </a:p>
          <a:p>
            <a:pPr eaLnBrk="1" fontAlgn="auto" hangingPunct="1">
              <a:defRPr/>
            </a:pPr>
            <a:r>
              <a:rPr lang="en-US" altLang="en-US" b="1" u="sng" dirty="0">
                <a:solidFill>
                  <a:schemeClr val="bg1"/>
                </a:solidFill>
                <a:ea typeface="ＭＳ Ｐゴシック" pitchFamily="34" charset="-128"/>
              </a:rPr>
              <a:t>Regular and probationary classified employees are eligible for overtime pay. </a:t>
            </a:r>
            <a:r>
              <a:rPr lang="en-US" altLang="en-US" b="1" dirty="0">
                <a:solidFill>
                  <a:schemeClr val="bg1"/>
                </a:solidFill>
                <a:ea typeface="ＭＳ Ｐゴシック" pitchFamily="34" charset="-128"/>
              </a:rPr>
              <a:t>Classified administrative and executive employees (as described in Personnel Commission Rule 596) are not eligible for overtime pay. Certificated employees are not eligible for overtime pay</a:t>
            </a:r>
            <a:r>
              <a:rPr lang="en-US" altLang="en-US" dirty="0">
                <a:solidFill>
                  <a:schemeClr val="bg1"/>
                </a:solidFill>
                <a:ea typeface="ＭＳ Ｐゴシック" pitchFamily="34" charset="-128"/>
              </a:rPr>
              <a:t>.</a:t>
            </a:r>
          </a:p>
          <a:p>
            <a:pPr eaLnBrk="1" fontAlgn="auto" hangingPunct="1">
              <a:defRPr/>
            </a:pPr>
            <a:r>
              <a:rPr lang="en-US" altLang="en-US" b="1" dirty="0">
                <a:solidFill>
                  <a:srgbClr val="FF0000"/>
                </a:solidFill>
                <a:ea typeface="ＭＳ Ｐゴシック" pitchFamily="34" charset="-128"/>
              </a:rPr>
              <a:t>Overtime must be approved in advance except in the case of extreme circumstances.</a:t>
            </a:r>
          </a:p>
          <a:p>
            <a:pPr eaLnBrk="1" fontAlgn="auto" hangingPunct="1">
              <a:defRPr/>
            </a:pPr>
            <a:r>
              <a:rPr lang="en-US" altLang="en-US" dirty="0">
                <a:solidFill>
                  <a:schemeClr val="bg1"/>
                </a:solidFill>
                <a:ea typeface="ＭＳ Ｐゴシック" pitchFamily="34" charset="-128"/>
              </a:rPr>
              <a:t>Employees should not be assigned to work more than 44 hours of overtime per month or more than 528 hours of overtime per fiscal year.</a:t>
            </a:r>
          </a:p>
          <a:p>
            <a:pPr eaLnBrk="1" fontAlgn="auto" hangingPunct="1">
              <a:defRPr/>
            </a:pPr>
            <a:endParaRPr lang="en-US" altLang="en-US" dirty="0">
              <a:solidFill>
                <a:schemeClr val="bg2">
                  <a:lumMod val="50000"/>
                </a:schemeClr>
              </a:solidFill>
              <a:ea typeface="ＭＳ Ｐゴシック" pitchFamily="34" charset="-128"/>
            </a:endParaRPr>
          </a:p>
        </p:txBody>
      </p:sp>
      <p:sp>
        <p:nvSpPr>
          <p:cNvPr id="160772" name="Slide Number Placeholder 1"/>
          <p:cNvSpPr>
            <a:spLocks noGrp="1"/>
          </p:cNvSpPr>
          <p:nvPr>
            <p:ph type="sldNum" sz="quarter" idx="12"/>
          </p:nvPr>
        </p:nvSpPr>
        <p:spPr bwMode="auto">
          <a:xfrm>
            <a:off x="7467600" y="5791200"/>
            <a:ext cx="1163638"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42D5900-4B3D-4AD4-B53A-8EC2B13642C4}" type="slidenum">
              <a:rPr lang="en-US" altLang="en-US" sz="1200" smtClean="0">
                <a:latin typeface="Verdana" panose="020B0604030504040204" pitchFamily="34" charset="0"/>
              </a:rPr>
              <a:pPr/>
              <a:t>78</a:t>
            </a:fld>
            <a:endParaRPr lang="en-US" altLang="en-US" sz="1200" smtClean="0">
              <a:latin typeface="Verdana" panose="020B060403050404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Effect transition="in" filter="fade">
                                      <p:cBhvr>
                                        <p:cTn id="7" dur="1000"/>
                                        <p:tgtEl>
                                          <p:spTgt spid="132099">
                                            <p:txEl>
                                              <p:pRg st="0" end="0"/>
                                            </p:txEl>
                                          </p:spTgt>
                                        </p:tgtEl>
                                      </p:cBhvr>
                                    </p:animEffect>
                                    <p:anim calcmode="lin" valueType="num">
                                      <p:cBhvr>
                                        <p:cTn id="8" dur="1000" fill="hold"/>
                                        <p:tgtEl>
                                          <p:spTgt spid="1320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20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2099">
                                            <p:txEl>
                                              <p:pRg st="1" end="1"/>
                                            </p:txEl>
                                          </p:spTgt>
                                        </p:tgtEl>
                                        <p:attrNameLst>
                                          <p:attrName>style.visibility</p:attrName>
                                        </p:attrNameLst>
                                      </p:cBhvr>
                                      <p:to>
                                        <p:strVal val="visible"/>
                                      </p:to>
                                    </p:set>
                                    <p:animEffect transition="in" filter="fade">
                                      <p:cBhvr>
                                        <p:cTn id="14" dur="1000"/>
                                        <p:tgtEl>
                                          <p:spTgt spid="132099">
                                            <p:txEl>
                                              <p:pRg st="1" end="1"/>
                                            </p:txEl>
                                          </p:spTgt>
                                        </p:tgtEl>
                                      </p:cBhvr>
                                    </p:animEffect>
                                    <p:anim calcmode="lin" valueType="num">
                                      <p:cBhvr>
                                        <p:cTn id="15" dur="1000" fill="hold"/>
                                        <p:tgtEl>
                                          <p:spTgt spid="13209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20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2099">
                                            <p:txEl>
                                              <p:pRg st="2" end="2"/>
                                            </p:txEl>
                                          </p:spTgt>
                                        </p:tgtEl>
                                        <p:attrNameLst>
                                          <p:attrName>style.visibility</p:attrName>
                                        </p:attrNameLst>
                                      </p:cBhvr>
                                      <p:to>
                                        <p:strVal val="visible"/>
                                      </p:to>
                                    </p:set>
                                    <p:animEffect transition="in" filter="fade">
                                      <p:cBhvr>
                                        <p:cTn id="21" dur="1000"/>
                                        <p:tgtEl>
                                          <p:spTgt spid="132099">
                                            <p:txEl>
                                              <p:pRg st="2" end="2"/>
                                            </p:txEl>
                                          </p:spTgt>
                                        </p:tgtEl>
                                      </p:cBhvr>
                                    </p:animEffect>
                                    <p:anim calcmode="lin" valueType="num">
                                      <p:cBhvr>
                                        <p:cTn id="22" dur="1000" fill="hold"/>
                                        <p:tgtEl>
                                          <p:spTgt spid="13209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209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2099">
                                            <p:txEl>
                                              <p:pRg st="3" end="3"/>
                                            </p:txEl>
                                          </p:spTgt>
                                        </p:tgtEl>
                                        <p:attrNameLst>
                                          <p:attrName>style.visibility</p:attrName>
                                        </p:attrNameLst>
                                      </p:cBhvr>
                                      <p:to>
                                        <p:strVal val="visible"/>
                                      </p:to>
                                    </p:set>
                                    <p:animEffect transition="in" filter="fade">
                                      <p:cBhvr>
                                        <p:cTn id="28" dur="1000"/>
                                        <p:tgtEl>
                                          <p:spTgt spid="132099">
                                            <p:txEl>
                                              <p:pRg st="3" end="3"/>
                                            </p:txEl>
                                          </p:spTgt>
                                        </p:tgtEl>
                                      </p:cBhvr>
                                    </p:animEffect>
                                    <p:anim calcmode="lin" valueType="num">
                                      <p:cBhvr>
                                        <p:cTn id="29" dur="1000" fill="hold"/>
                                        <p:tgtEl>
                                          <p:spTgt spid="13209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209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400"/>
            <a:ext cx="8305800" cy="685800"/>
          </a:xfrm>
        </p:spPr>
        <p:txBody>
          <a:bodyPr>
            <a:normAutofit fontScale="90000"/>
          </a:bodyPr>
          <a:lstStyle/>
          <a:p>
            <a:pPr algn="ctr" eaLnBrk="1" fontAlgn="auto" hangingPunct="1">
              <a:spcAft>
                <a:spcPts val="0"/>
              </a:spcAft>
              <a:defRPr/>
            </a:pPr>
            <a:r>
              <a:rPr lang="en-US" b="1" dirty="0">
                <a:solidFill>
                  <a:schemeClr val="bg1"/>
                </a:solidFill>
              </a:rPr>
              <a:t>Use of Privately Owned Vehicles </a:t>
            </a:r>
            <a:br>
              <a:rPr lang="en-US" b="1" dirty="0">
                <a:solidFill>
                  <a:schemeClr val="bg1"/>
                </a:solidFill>
              </a:rPr>
            </a:br>
            <a:r>
              <a:rPr lang="en-US" b="1" dirty="0">
                <a:solidFill>
                  <a:schemeClr val="bg1"/>
                </a:solidFill>
              </a:rPr>
              <a:t>(BUL - 5310.0)</a:t>
            </a:r>
          </a:p>
        </p:txBody>
      </p:sp>
      <p:sp>
        <p:nvSpPr>
          <p:cNvPr id="65539" name="Content Placeholder 2"/>
          <p:cNvSpPr>
            <a:spLocks noGrp="1"/>
          </p:cNvSpPr>
          <p:nvPr>
            <p:ph idx="1"/>
          </p:nvPr>
        </p:nvSpPr>
        <p:spPr>
          <a:xfrm>
            <a:off x="457200" y="1219200"/>
            <a:ext cx="8305800" cy="5410200"/>
          </a:xfrm>
        </p:spPr>
        <p:txBody>
          <a:bodyPr/>
          <a:lstStyle/>
          <a:p>
            <a:pPr eaLnBrk="1" hangingPunct="1"/>
            <a:r>
              <a:rPr lang="en-US" altLang="en-US" b="1" dirty="0" smtClean="0">
                <a:solidFill>
                  <a:srgbClr val="191919"/>
                </a:solidFill>
                <a:ea typeface="ＭＳ Ｐゴシック" panose="020B0600070205080204" pitchFamily="34" charset="-128"/>
              </a:rPr>
              <a:t>This policy applies to the use of private vehicles by </a:t>
            </a:r>
          </a:p>
          <a:p>
            <a:pPr lvl="1" eaLnBrk="1" hangingPunct="1">
              <a:buFont typeface="Wingdings" panose="05000000000000000000" pitchFamily="2" charset="2"/>
              <a:buChar char="Ø"/>
            </a:pPr>
            <a:r>
              <a:rPr lang="en-US" altLang="en-US" sz="2000" b="1" dirty="0" smtClean="0">
                <a:solidFill>
                  <a:srgbClr val="191919"/>
                </a:solidFill>
                <a:ea typeface="ＭＳ Ｐゴシック" panose="020B0600070205080204" pitchFamily="34" charset="-128"/>
              </a:rPr>
              <a:t>	LAUSD employees during the course and scope of the employees’ approved employment duties and activities. </a:t>
            </a:r>
          </a:p>
          <a:p>
            <a:pPr lvl="1" eaLnBrk="1" hangingPunct="1">
              <a:buFont typeface="Wingdings" panose="05000000000000000000" pitchFamily="2" charset="2"/>
              <a:buChar char="Ø"/>
            </a:pPr>
            <a:r>
              <a:rPr lang="en-US" altLang="en-US" sz="2000" b="1" dirty="0" smtClean="0">
                <a:solidFill>
                  <a:srgbClr val="191919"/>
                </a:solidFill>
                <a:ea typeface="ＭＳ Ｐゴシック" panose="020B0600070205080204" pitchFamily="34" charset="-128"/>
              </a:rPr>
              <a:t>   Employees, parents and other volunteers on district approved field trips.</a:t>
            </a:r>
          </a:p>
          <a:p>
            <a:pPr eaLnBrk="1" hangingPunct="1"/>
            <a:r>
              <a:rPr lang="en-US" altLang="en-US" b="1" dirty="0" smtClean="0">
                <a:solidFill>
                  <a:srgbClr val="191919"/>
                </a:solidFill>
                <a:ea typeface="ＭＳ Ｐゴシック" panose="020B0600070205080204" pitchFamily="34" charset="-128"/>
              </a:rPr>
              <a:t>Employees that use their personal vehicle for District Business are required to submit a copy of their valid California Driver</a:t>
            </a:r>
            <a:r>
              <a:rPr lang="ja-JP" altLang="en-US" b="1" dirty="0" smtClean="0">
                <a:solidFill>
                  <a:srgbClr val="191919"/>
                </a:solidFill>
                <a:ea typeface="ＭＳ Ｐゴシック" panose="020B0600070205080204" pitchFamily="34" charset="-128"/>
              </a:rPr>
              <a:t>’</a:t>
            </a:r>
            <a:r>
              <a:rPr lang="en-US" altLang="ja-JP" b="1" dirty="0" smtClean="0">
                <a:solidFill>
                  <a:srgbClr val="191919"/>
                </a:solidFill>
                <a:ea typeface="ＭＳ Ｐゴシック" panose="020B0600070205080204" pitchFamily="34" charset="-128"/>
              </a:rPr>
              <a:t>s License and proof of Liability Insurance </a:t>
            </a:r>
            <a:r>
              <a:rPr lang="en-US" altLang="ja-JP" b="1" dirty="0" smtClean="0">
                <a:solidFill>
                  <a:srgbClr val="FF0000"/>
                </a:solidFill>
                <a:ea typeface="ＭＳ Ｐゴシック" panose="020B0600070205080204" pitchFamily="34" charset="-128"/>
              </a:rPr>
              <a:t>at least annually </a:t>
            </a:r>
            <a:r>
              <a:rPr lang="en-US" altLang="ja-JP" b="1" dirty="0" smtClean="0">
                <a:solidFill>
                  <a:srgbClr val="191919"/>
                </a:solidFill>
                <a:ea typeface="ＭＳ Ｐゴシック" panose="020B0600070205080204" pitchFamily="34" charset="-128"/>
              </a:rPr>
              <a:t>to the Division HR Administrator and the site Administrator. </a:t>
            </a:r>
            <a:r>
              <a:rPr lang="en-US" altLang="ja-JP" b="1" dirty="0" smtClean="0">
                <a:ea typeface="ＭＳ Ｐゴシック" panose="020B0600070205080204" pitchFamily="34" charset="-128"/>
              </a:rPr>
              <a:t>	</a:t>
            </a:r>
          </a:p>
          <a:p>
            <a:pPr eaLnBrk="1" hangingPunct="1"/>
            <a:r>
              <a:rPr lang="en-US" altLang="en-US" b="1" dirty="0" smtClean="0">
                <a:solidFill>
                  <a:srgbClr val="FF0000"/>
                </a:solidFill>
                <a:ea typeface="ＭＳ Ｐゴシック" panose="020B0600070205080204" pitchFamily="34" charset="-128"/>
              </a:rPr>
              <a:t>If a license is a requirement of your classification, you must notify the Division</a:t>
            </a:r>
            <a:r>
              <a:rPr lang="ja-JP" altLang="en-US" b="1" dirty="0" smtClean="0">
                <a:solidFill>
                  <a:srgbClr val="FF0000"/>
                </a:solidFill>
                <a:ea typeface="ＭＳ Ｐゴシック" panose="020B0600070205080204" pitchFamily="34" charset="-128"/>
              </a:rPr>
              <a:t>’</a:t>
            </a:r>
            <a:r>
              <a:rPr lang="en-US" altLang="ja-JP" b="1" dirty="0" smtClean="0">
                <a:solidFill>
                  <a:srgbClr val="FF0000"/>
                </a:solidFill>
                <a:ea typeface="ＭＳ Ｐゴシック" panose="020B0600070205080204" pitchFamily="34" charset="-128"/>
              </a:rPr>
              <a:t>s Human Resources Unit within 24 hours or the first business day of your license is suspended or revoked.</a:t>
            </a:r>
            <a:endParaRPr lang="en-US" altLang="en-US" b="1" dirty="0" smtClean="0">
              <a:solidFill>
                <a:srgbClr val="FF0000"/>
              </a:solidFill>
              <a:ea typeface="ＭＳ Ｐゴシック" panose="020B0600070205080204" pitchFamily="34" charset="-128"/>
            </a:endParaRPr>
          </a:p>
        </p:txBody>
      </p:sp>
      <p:sp>
        <p:nvSpPr>
          <p:cNvPr id="161796" name="Slide Number Placeholder 3"/>
          <p:cNvSpPr>
            <a:spLocks noGrp="1"/>
          </p:cNvSpPr>
          <p:nvPr>
            <p:ph type="sldNum" sz="quarter" idx="12"/>
          </p:nvPr>
        </p:nvSpPr>
        <p:spPr bwMode="auto">
          <a:xfrm>
            <a:off x="7773988" y="5715000"/>
            <a:ext cx="85725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0277DCC-9934-4492-B98F-C24AF015EC62}" type="slidenum">
              <a:rPr lang="en-US" altLang="en-US" sz="1200" smtClean="0">
                <a:latin typeface="Verdana" panose="020B0604030504040204" pitchFamily="34" charset="0"/>
              </a:rPr>
              <a:pPr/>
              <a:t>79</a:t>
            </a:fld>
            <a:endParaRPr lang="en-US" altLang="en-US" sz="1200" smtClean="0">
              <a:latin typeface="Verdana" panose="020B060403050404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539">
                                            <p:txEl>
                                              <p:pRg st="3" end="3"/>
                                            </p:txEl>
                                          </p:spTgt>
                                        </p:tgtEl>
                                        <p:attrNameLst>
                                          <p:attrName>style.visibility</p:attrName>
                                        </p:attrNameLst>
                                      </p:cBhvr>
                                      <p:to>
                                        <p:strVal val="visible"/>
                                      </p:to>
                                    </p:set>
                                    <p:animEffect transition="in" filter="fade">
                                      <p:cBhvr>
                                        <p:cTn id="7" dur="1000"/>
                                        <p:tgtEl>
                                          <p:spTgt spid="65539">
                                            <p:txEl>
                                              <p:pRg st="3" end="3"/>
                                            </p:txEl>
                                          </p:spTgt>
                                        </p:tgtEl>
                                      </p:cBhvr>
                                    </p:animEffect>
                                    <p:anim calcmode="lin" valueType="num">
                                      <p:cBhvr>
                                        <p:cTn id="8" dur="1000" fill="hold"/>
                                        <p:tgtEl>
                                          <p:spTgt spid="65539">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6553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5539">
                                            <p:txEl>
                                              <p:pRg st="4" end="4"/>
                                            </p:txEl>
                                          </p:spTgt>
                                        </p:tgtEl>
                                        <p:attrNameLst>
                                          <p:attrName>style.visibility</p:attrName>
                                        </p:attrNameLst>
                                      </p:cBhvr>
                                      <p:to>
                                        <p:strVal val="visible"/>
                                      </p:to>
                                    </p:set>
                                    <p:animEffect transition="in" filter="fade">
                                      <p:cBhvr>
                                        <p:cTn id="14" dur="1000"/>
                                        <p:tgtEl>
                                          <p:spTgt spid="65539">
                                            <p:txEl>
                                              <p:pRg st="4" end="4"/>
                                            </p:txEl>
                                          </p:spTgt>
                                        </p:tgtEl>
                                      </p:cBhvr>
                                    </p:animEffect>
                                    <p:anim calcmode="lin" valueType="num">
                                      <p:cBhvr>
                                        <p:cTn id="15" dur="1000" fill="hold"/>
                                        <p:tgtEl>
                                          <p:spTgt spid="65539">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6553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50" y="1600200"/>
            <a:ext cx="8001000" cy="5029200"/>
          </a:xfrm>
        </p:spPr>
        <p:txBody>
          <a:bodyPr>
            <a:normAutofit fontScale="90000"/>
          </a:bodyPr>
          <a:lstStyle/>
          <a:p>
            <a:pPr marL="457200" indent="-457200">
              <a:buFont typeface="Arial" panose="020B0604020202020204" pitchFamily="34" charset="0"/>
              <a:buChar char="•"/>
              <a:defRPr/>
            </a:pPr>
            <a:r>
              <a:rPr lang="en-US" dirty="0"/>
              <a:t/>
            </a:r>
            <a:br>
              <a:rPr lang="en-US" dirty="0"/>
            </a:br>
            <a:r>
              <a:rPr lang="en-US" dirty="0"/>
              <a:t> </a:t>
            </a:r>
            <a:br>
              <a:rPr lang="en-US" dirty="0"/>
            </a:br>
            <a:r>
              <a:rPr lang="en-US" sz="2200" dirty="0">
                <a:solidFill>
                  <a:schemeClr val="bg1"/>
                </a:solidFill>
              </a:rPr>
              <a:t> The Directors of Student Medical and Employee Health Services manage the Automated External Defibrillators (AEDs) Program of Los Angeles Unified School District (LAUSD). </a:t>
            </a:r>
            <a:r>
              <a:rPr lang="en-US" sz="2200" dirty="0" smtClean="0">
                <a:solidFill>
                  <a:schemeClr val="bg1"/>
                </a:solidFill>
              </a:rPr>
              <a:t>AED’s are located on multiple floors in the Beaudry building.</a:t>
            </a:r>
            <a:br>
              <a:rPr lang="en-US" sz="2200" dirty="0" smtClean="0">
                <a:solidFill>
                  <a:schemeClr val="bg1"/>
                </a:solidFill>
              </a:rPr>
            </a:br>
            <a:r>
              <a:rPr lang="en-US" sz="2200" dirty="0">
                <a:solidFill>
                  <a:schemeClr val="bg1"/>
                </a:solidFill>
              </a:rPr>
              <a:t/>
            </a:r>
            <a:br>
              <a:rPr lang="en-US" sz="2200" dirty="0">
                <a:solidFill>
                  <a:schemeClr val="bg1"/>
                </a:solidFill>
              </a:rPr>
            </a:br>
            <a:r>
              <a:rPr lang="en-US" sz="2200" dirty="0" smtClean="0">
                <a:solidFill>
                  <a:schemeClr val="bg1"/>
                </a:solidFill>
              </a:rPr>
              <a:t>The </a:t>
            </a:r>
            <a:r>
              <a:rPr lang="en-US" sz="2200" dirty="0">
                <a:solidFill>
                  <a:schemeClr val="bg1"/>
                </a:solidFill>
              </a:rPr>
              <a:t>policies and protocols provide uniformity and guidance in the administration and maintenance of the AED Program</a:t>
            </a:r>
            <a:r>
              <a:rPr lang="en-US" sz="2200" b="1" u="sng" dirty="0">
                <a:solidFill>
                  <a:schemeClr val="bg1"/>
                </a:solidFill>
              </a:rPr>
              <a:t>. Trained personnel will use an AED on persons who are unconscious, not breathing, or gasping, and not exhibiting signs of circulation</a:t>
            </a:r>
            <a:r>
              <a:rPr lang="en-US" sz="2200" dirty="0">
                <a:solidFill>
                  <a:schemeClr val="bg1"/>
                </a:solidFill>
              </a:rPr>
              <a:t>. AEDs will be maintained on the premises of selected schools, and other locations in the Los Angeles Unified School District. </a:t>
            </a:r>
            <a:r>
              <a:rPr lang="en-US" dirty="0"/>
              <a:t>	</a:t>
            </a:r>
            <a:br>
              <a:rPr lang="en-US" dirty="0"/>
            </a:br>
            <a:r>
              <a:rPr lang="en-US" dirty="0"/>
              <a:t/>
            </a:r>
            <a:br>
              <a:rPr lang="en-US" dirty="0"/>
            </a:br>
            <a:endParaRPr lang="en-US" dirty="0"/>
          </a:p>
        </p:txBody>
      </p:sp>
      <p:sp>
        <p:nvSpPr>
          <p:cNvPr id="3" name="Content Placeholder 2"/>
          <p:cNvSpPr>
            <a:spLocks noGrp="1"/>
          </p:cNvSpPr>
          <p:nvPr>
            <p:ph idx="1"/>
          </p:nvPr>
        </p:nvSpPr>
        <p:spPr>
          <a:xfrm>
            <a:off x="304800" y="533400"/>
            <a:ext cx="8534400" cy="1219200"/>
          </a:xfrm>
        </p:spPr>
        <p:txBody>
          <a:bodyPr/>
          <a:lstStyle/>
          <a:p>
            <a:pPr>
              <a:defRPr/>
            </a:pPr>
            <a:r>
              <a:rPr lang="en-US" sz="3200" b="1" dirty="0">
                <a:solidFill>
                  <a:schemeClr val="bg1"/>
                </a:solidFill>
              </a:rPr>
              <a:t>Automated External Defibrillator Certification (AEDs) </a:t>
            </a:r>
            <a:r>
              <a:rPr lang="en-US" sz="3200" b="1" dirty="0" smtClean="0">
                <a:solidFill>
                  <a:schemeClr val="bg1"/>
                </a:solidFill>
              </a:rPr>
              <a:t>Bul. -4480.1 - </a:t>
            </a:r>
            <a:r>
              <a:rPr lang="en-US" b="1" dirty="0" smtClean="0">
                <a:solidFill>
                  <a:schemeClr val="bg1"/>
                </a:solidFill>
              </a:rPr>
              <a:t>Policy </a:t>
            </a:r>
            <a:r>
              <a:rPr lang="en-US" b="1" dirty="0">
                <a:solidFill>
                  <a:schemeClr val="bg1"/>
                </a:solidFill>
              </a:rPr>
              <a:t>and Procedure for the Acquisition and Use of Automated External Defibrillators (AEDs) </a:t>
            </a:r>
          </a:p>
        </p:txBody>
      </p:sp>
    </p:spTree>
  </p:cSld>
  <p:clrMapOvr>
    <a:masterClrMapping/>
  </p:clrMapOvr>
  <p:transition spd="slow">
    <p:randomBar dir="ver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305800" cy="838200"/>
          </a:xfrm>
        </p:spPr>
        <p:txBody>
          <a:bodyPr/>
          <a:lstStyle/>
          <a:p>
            <a:pPr algn="ctr" eaLnBrk="1" fontAlgn="auto" hangingPunct="1">
              <a:spcAft>
                <a:spcPts val="0"/>
              </a:spcAft>
              <a:defRPr/>
            </a:pPr>
            <a:r>
              <a:rPr lang="en-US" sz="2400" b="1" dirty="0">
                <a:solidFill>
                  <a:schemeClr val="bg1"/>
                </a:solidFill>
                <a:ea typeface="ＭＳ Ｐゴシック" pitchFamily="34" charset="-128"/>
              </a:rPr>
              <a:t>District Owned Vehicles, Policies, Procedures, and Responsibilities (BUL-6401.1)</a:t>
            </a:r>
            <a:endParaRPr lang="en-US" sz="2400" dirty="0">
              <a:solidFill>
                <a:schemeClr val="bg1"/>
              </a:solidFill>
            </a:endParaRPr>
          </a:p>
        </p:txBody>
      </p:sp>
      <p:sp>
        <p:nvSpPr>
          <p:cNvPr id="3" name="Content Placeholder 2"/>
          <p:cNvSpPr>
            <a:spLocks noGrp="1"/>
          </p:cNvSpPr>
          <p:nvPr>
            <p:ph idx="1"/>
          </p:nvPr>
        </p:nvSpPr>
        <p:spPr>
          <a:xfrm>
            <a:off x="329920" y="1295400"/>
            <a:ext cx="8305800" cy="5334000"/>
          </a:xfrm>
          <a:extLst/>
        </p:spPr>
        <p:txBody>
          <a:bodyPr rtlCol="0">
            <a:normAutofit/>
          </a:bodyPr>
          <a:lstStyle/>
          <a:p>
            <a:pPr eaLnBrk="1" fontAlgn="auto" hangingPunct="1">
              <a:defRPr/>
            </a:pPr>
            <a:r>
              <a:rPr lang="en-US" altLang="en-US" b="1" dirty="0">
                <a:solidFill>
                  <a:srgbClr val="191919"/>
                </a:solidFill>
                <a:ea typeface="ＭＳ Ｐゴシック" panose="020B0600070205080204" pitchFamily="34" charset="-128"/>
              </a:rPr>
              <a:t>Employee may use District-owned vehicles only for official business and work-related activities.  Cars and vans used to transport employees on District business may not be taken home.</a:t>
            </a:r>
          </a:p>
          <a:p>
            <a:pPr eaLnBrk="1" fontAlgn="auto" hangingPunct="1">
              <a:defRPr/>
            </a:pPr>
            <a:r>
              <a:rPr lang="en-US" altLang="en-US" b="1" dirty="0">
                <a:solidFill>
                  <a:srgbClr val="191919"/>
                </a:solidFill>
                <a:highlight>
                  <a:srgbClr val="FFFF00"/>
                </a:highlight>
                <a:ea typeface="ＭＳ Ｐゴシック" panose="020B0600070205080204" pitchFamily="34" charset="-128"/>
              </a:rPr>
              <a:t>Every driver shall be familiar with and observe all State of California Vehicle Codes, and local traffic rules and ordinances, including traffic control signs, posted speed limits, parking restrictions, and other applicable rules and regulations governing vehicle operations.</a:t>
            </a:r>
          </a:p>
          <a:p>
            <a:pPr eaLnBrk="1" fontAlgn="auto" hangingPunct="1">
              <a:defRPr/>
            </a:pPr>
            <a:r>
              <a:rPr lang="en-US" altLang="en-US" b="1" dirty="0">
                <a:solidFill>
                  <a:srgbClr val="191919"/>
                </a:solidFill>
                <a:ea typeface="ＭＳ Ｐゴシック" panose="020B0600070205080204" pitchFamily="34" charset="-128"/>
              </a:rPr>
              <a:t>It is the responsibility of the employee to visually inspect the vehicle prior to its use to ensure that the vehicle is in a safe and clean operating condition (e.g., material or equipment that obstructs the driver</a:t>
            </a:r>
            <a:r>
              <a:rPr lang="ja-JP" altLang="en-US" b="1" dirty="0">
                <a:solidFill>
                  <a:srgbClr val="191919"/>
                </a:solidFill>
                <a:ea typeface="ＭＳ Ｐゴシック" panose="020B0600070205080204" pitchFamily="34" charset="-128"/>
              </a:rPr>
              <a:t>’</a:t>
            </a:r>
            <a:r>
              <a:rPr lang="en-US" altLang="ja-JP" b="1" dirty="0">
                <a:solidFill>
                  <a:srgbClr val="191919"/>
                </a:solidFill>
                <a:ea typeface="ＭＳ Ｐゴシック" panose="020B0600070205080204" pitchFamily="34" charset="-128"/>
              </a:rPr>
              <a:t>s vision and/or may cause injury in the event of an </a:t>
            </a:r>
            <a:r>
              <a:rPr lang="en-US" altLang="ja-JP" b="1" dirty="0" smtClean="0">
                <a:solidFill>
                  <a:srgbClr val="191919"/>
                </a:solidFill>
                <a:ea typeface="ＭＳ Ｐゴシック" panose="020B0600070205080204" pitchFamily="34" charset="-128"/>
              </a:rPr>
              <a:t>accident.</a:t>
            </a:r>
            <a:endParaRPr lang="en-US" altLang="en-US" b="1" dirty="0">
              <a:solidFill>
                <a:srgbClr val="191919"/>
              </a:solidFill>
              <a:ea typeface="ＭＳ Ｐゴシック" panose="020B0600070205080204" pitchFamily="34" charset="-128"/>
            </a:endParaRPr>
          </a:p>
        </p:txBody>
      </p:sp>
      <p:sp>
        <p:nvSpPr>
          <p:cNvPr id="16282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0E58D86-DA13-42DE-8497-3F1B8B84BF7F}" type="slidenum">
              <a:rPr lang="en-US" altLang="en-US" sz="1200" smtClean="0">
                <a:latin typeface="Verdana" panose="020B0604030504040204" pitchFamily="34" charset="0"/>
              </a:rPr>
              <a:pPr/>
              <a:t>80</a:t>
            </a:fld>
            <a:endParaRPr lang="en-US" altLang="en-US" sz="1200" smtClean="0">
              <a:latin typeface="Verdana" panose="020B060403050404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8" y="304800"/>
            <a:ext cx="8685212" cy="914400"/>
          </a:xfrm>
        </p:spPr>
        <p:txBody>
          <a:bodyPr/>
          <a:lstStyle/>
          <a:p>
            <a:pPr eaLnBrk="1" fontAlgn="auto" hangingPunct="1">
              <a:spcAft>
                <a:spcPts val="0"/>
              </a:spcAft>
              <a:defRPr/>
            </a:pPr>
            <a:r>
              <a:rPr lang="en-US" sz="2400" b="1" dirty="0">
                <a:solidFill>
                  <a:schemeClr val="bg1"/>
                </a:solidFill>
                <a:ea typeface="ＭＳ Ｐゴシック" pitchFamily="34" charset="-128"/>
              </a:rPr>
              <a:t>District Owned Vehicles, Policies, Procedures, and Responsibilities Continued</a:t>
            </a:r>
            <a:endParaRPr lang="en-US" sz="2400" dirty="0">
              <a:solidFill>
                <a:schemeClr val="bg1"/>
              </a:solidFill>
            </a:endParaRPr>
          </a:p>
        </p:txBody>
      </p:sp>
      <p:sp>
        <p:nvSpPr>
          <p:cNvPr id="3" name="Content Placeholder 2"/>
          <p:cNvSpPr>
            <a:spLocks noGrp="1"/>
          </p:cNvSpPr>
          <p:nvPr>
            <p:ph idx="1"/>
          </p:nvPr>
        </p:nvSpPr>
        <p:spPr>
          <a:xfrm>
            <a:off x="381000" y="1524000"/>
            <a:ext cx="8534400" cy="5181600"/>
          </a:xfrm>
          <a:extLst/>
        </p:spPr>
        <p:txBody>
          <a:bodyPr rtlCol="0">
            <a:normAutofit/>
          </a:bodyPr>
          <a:lstStyle/>
          <a:p>
            <a:pPr marL="0" indent="0" eaLnBrk="1" fontAlgn="auto" hangingPunct="1">
              <a:buFontTx/>
              <a:buNone/>
              <a:defRPr/>
            </a:pPr>
            <a:r>
              <a:rPr lang="en-US" altLang="en-US" sz="2400" dirty="0">
                <a:solidFill>
                  <a:srgbClr val="191919"/>
                </a:solidFill>
                <a:ea typeface="ＭＳ Ｐゴシック" pitchFamily="34" charset="-128"/>
              </a:rPr>
              <a:t>Misuse of a District-owned vehicle </a:t>
            </a:r>
            <a:r>
              <a:rPr lang="en-US" altLang="en-US" sz="2400" dirty="0" smtClean="0">
                <a:solidFill>
                  <a:srgbClr val="191919"/>
                </a:solidFill>
                <a:ea typeface="ＭＳ Ｐゴシック" pitchFamily="34" charset="-128"/>
              </a:rPr>
              <a:t>that may lead to the removal of the vehicle include:</a:t>
            </a:r>
          </a:p>
          <a:p>
            <a:pPr marL="0" indent="0" eaLnBrk="1" fontAlgn="auto" hangingPunct="1">
              <a:buFontTx/>
              <a:buNone/>
              <a:defRPr/>
            </a:pPr>
            <a:endParaRPr lang="en-US" altLang="en-US" sz="2400" dirty="0">
              <a:solidFill>
                <a:srgbClr val="191919"/>
              </a:solidFill>
              <a:ea typeface="ＭＳ Ｐゴシック" pitchFamily="34" charset="-128"/>
            </a:endParaRPr>
          </a:p>
          <a:p>
            <a:pPr marL="0" indent="0" eaLnBrk="1" fontAlgn="auto" hangingPunct="1">
              <a:defRPr/>
            </a:pPr>
            <a:r>
              <a:rPr lang="en-US" altLang="en-US" sz="2400" dirty="0">
                <a:solidFill>
                  <a:srgbClr val="191919"/>
                </a:solidFill>
                <a:ea typeface="ＭＳ Ｐゴシック" pitchFamily="34" charset="-128"/>
              </a:rPr>
              <a:t>Suspend/revoke vehicle privileges, disciplinary action, and/or may be liable to the District for costs resulting from any misuse of a District-owned vehicle</a:t>
            </a:r>
            <a:r>
              <a:rPr lang="en-US" altLang="en-US" sz="2400" dirty="0" smtClean="0">
                <a:solidFill>
                  <a:srgbClr val="191919"/>
                </a:solidFill>
                <a:ea typeface="ＭＳ Ｐゴシック" pitchFamily="34" charset="-128"/>
              </a:rPr>
              <a:t>.</a:t>
            </a:r>
            <a:endParaRPr lang="en-US" altLang="en-US" sz="1400" dirty="0" smtClean="0">
              <a:solidFill>
                <a:schemeClr val="bg2">
                  <a:lumMod val="50000"/>
                </a:schemeClr>
              </a:solidFill>
              <a:ea typeface="ＭＳ Ｐゴシック" pitchFamily="34" charset="-128"/>
            </a:endParaRPr>
          </a:p>
          <a:p>
            <a:pPr marL="0" indent="0" eaLnBrk="1" fontAlgn="auto" hangingPunct="1">
              <a:defRPr/>
            </a:pPr>
            <a:r>
              <a:rPr lang="en-US" altLang="en-US" sz="2400" dirty="0">
                <a:solidFill>
                  <a:schemeClr val="bg1"/>
                </a:solidFill>
                <a:highlight>
                  <a:srgbClr val="FFFF00"/>
                </a:highlight>
                <a:ea typeface="ＭＳ Ｐゴシック" pitchFamily="34" charset="-128"/>
              </a:rPr>
              <a:t>Failure to report an accident or wrongfully leaving the scene of an </a:t>
            </a:r>
            <a:r>
              <a:rPr lang="en-US" altLang="en-US" sz="2400" dirty="0" smtClean="0">
                <a:solidFill>
                  <a:schemeClr val="bg1"/>
                </a:solidFill>
                <a:highlight>
                  <a:srgbClr val="FFFF00"/>
                </a:highlight>
                <a:ea typeface="ＭＳ Ｐゴシック" pitchFamily="34" charset="-128"/>
              </a:rPr>
              <a:t>accident</a:t>
            </a:r>
            <a:r>
              <a:rPr lang="en-US" altLang="en-US" sz="2400" dirty="0">
                <a:solidFill>
                  <a:schemeClr val="bg1"/>
                </a:solidFill>
                <a:highlight>
                  <a:srgbClr val="FFFF00"/>
                </a:highlight>
                <a:ea typeface="ＭＳ Ｐゴシック" pitchFamily="34" charset="-128"/>
              </a:rPr>
              <a:t>.</a:t>
            </a:r>
          </a:p>
          <a:p>
            <a:pPr marL="0" indent="0" eaLnBrk="1" fontAlgn="auto" hangingPunct="1">
              <a:defRPr/>
            </a:pPr>
            <a:r>
              <a:rPr lang="en-US" altLang="en-US" sz="2400" dirty="0">
                <a:solidFill>
                  <a:schemeClr val="bg1"/>
                </a:solidFill>
                <a:highlight>
                  <a:srgbClr val="FFFF00"/>
                </a:highlight>
                <a:ea typeface="ＭＳ Ｐゴシック" pitchFamily="34" charset="-128"/>
              </a:rPr>
              <a:t>Incur Multiple preventable accidents causing financial loss to the District.</a:t>
            </a:r>
          </a:p>
          <a:p>
            <a:pPr marL="0" indent="0" eaLnBrk="1" fontAlgn="auto" hangingPunct="1">
              <a:buFontTx/>
              <a:buNone/>
              <a:defRPr/>
            </a:pPr>
            <a:endParaRPr lang="en-US" altLang="en-US" dirty="0">
              <a:solidFill>
                <a:schemeClr val="bg2">
                  <a:lumMod val="50000"/>
                </a:schemeClr>
              </a:solidFill>
              <a:ea typeface="ＭＳ Ｐゴシック" pitchFamily="34" charset="-128"/>
            </a:endParaRPr>
          </a:p>
        </p:txBody>
      </p:sp>
      <p:sp>
        <p:nvSpPr>
          <p:cNvPr id="163844" name="Slide Number Placeholder 3"/>
          <p:cNvSpPr>
            <a:spLocks noGrp="1"/>
          </p:cNvSpPr>
          <p:nvPr>
            <p:ph type="sldNum" sz="quarter" idx="12"/>
          </p:nvPr>
        </p:nvSpPr>
        <p:spPr bwMode="auto">
          <a:xfrm>
            <a:off x="7840663" y="5486400"/>
            <a:ext cx="85725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8E39312-0922-4E8B-A077-BFAA34D38CB4}" type="slidenum">
              <a:rPr lang="en-US" altLang="en-US" sz="1200" smtClean="0">
                <a:latin typeface="Verdana" panose="020B0604030504040204" pitchFamily="34" charset="0"/>
              </a:rPr>
              <a:pPr/>
              <a:t>81</a:t>
            </a:fld>
            <a:endParaRPr lang="en-US" altLang="en-US" sz="1200" smtClean="0">
              <a:latin typeface="Verdana" panose="020B0604030504040204" pitchFamily="34" charset="0"/>
            </a:endParaRPr>
          </a:p>
        </p:txBody>
      </p:sp>
    </p:spTree>
  </p:cSld>
  <p:clrMapOvr>
    <a:masterClrMapping/>
  </p:clrMapOvr>
  <p:transition spd="slow">
    <p:randomBar dir="ver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381000" y="838200"/>
            <a:ext cx="8305800" cy="381000"/>
          </a:xfrm>
        </p:spPr>
        <p:txBody>
          <a:bodyPr>
            <a:normAutofit fontScale="90000"/>
          </a:bodyPr>
          <a:lstStyle/>
          <a:p>
            <a:pPr algn="ctr" eaLnBrk="1" fontAlgn="auto" hangingPunct="1">
              <a:spcAft>
                <a:spcPts val="0"/>
              </a:spcAft>
              <a:defRPr/>
            </a:pPr>
            <a:r>
              <a:rPr lang="en-US" altLang="en-US" sz="2400" dirty="0">
                <a:ea typeface="ＭＳ Ｐゴシック" panose="020B0600070205080204" pitchFamily="34" charset="-128"/>
              </a:rPr>
              <a:t/>
            </a:r>
            <a:br>
              <a:rPr lang="en-US" altLang="en-US" sz="2400" dirty="0">
                <a:ea typeface="ＭＳ Ｐゴシック" panose="020B0600070205080204" pitchFamily="34" charset="-128"/>
              </a:rPr>
            </a:br>
            <a:r>
              <a:rPr lang="en-US" altLang="en-US" sz="2400" dirty="0">
                <a:ea typeface="ＭＳ Ｐゴシック" panose="020B0600070205080204" pitchFamily="34" charset="-128"/>
              </a:rPr>
              <a:t> </a:t>
            </a:r>
            <a:r>
              <a:rPr lang="en-US" altLang="en-US" sz="2400" b="1" dirty="0" smtClean="0">
                <a:solidFill>
                  <a:srgbClr val="191919"/>
                </a:solidFill>
                <a:ea typeface="ＭＳ Ｐゴシック" panose="020B0600070205080204" pitchFamily="34" charset="-128"/>
              </a:rPr>
              <a:t>BUL-1077.2 Information </a:t>
            </a:r>
            <a:r>
              <a:rPr lang="en-US" altLang="en-US" sz="2400" b="1" dirty="0">
                <a:solidFill>
                  <a:srgbClr val="191919"/>
                </a:solidFill>
                <a:ea typeface="ＭＳ Ｐゴシック" panose="020B0600070205080204" pitchFamily="34" charset="-128"/>
              </a:rPr>
              <a:t>Protection Policy </a:t>
            </a:r>
            <a:r>
              <a:rPr lang="en-US" altLang="en-US" sz="2400" dirty="0">
                <a:solidFill>
                  <a:srgbClr val="191919"/>
                </a:solidFill>
                <a:ea typeface="ＭＳ Ｐゴシック" panose="020B0600070205080204" pitchFamily="34" charset="-128"/>
              </a:rPr>
              <a:t> </a:t>
            </a:r>
            <a:r>
              <a:rPr lang="en-US" altLang="en-US" sz="2400" dirty="0">
                <a:ea typeface="ＭＳ Ｐゴシック" panose="020B0600070205080204" pitchFamily="34" charset="-128"/>
              </a:rPr>
              <a:t>	</a:t>
            </a:r>
            <a:br>
              <a:rPr lang="en-US" altLang="en-US" sz="2400" dirty="0">
                <a:ea typeface="ＭＳ Ｐゴシック" panose="020B0600070205080204" pitchFamily="34" charset="-128"/>
              </a:rPr>
            </a:br>
            <a:r>
              <a:rPr lang="en-US" altLang="en-US" sz="2400" b="1" dirty="0">
                <a:ea typeface="ＭＳ Ｐゴシック" panose="020B0600070205080204" pitchFamily="34" charset="-128"/>
              </a:rPr>
              <a:t> </a:t>
            </a:r>
            <a:r>
              <a:rPr lang="en-US" altLang="en-US" sz="2400" dirty="0">
                <a:ea typeface="ＭＳ Ｐゴシック" panose="020B0600070205080204" pitchFamily="34" charset="-128"/>
              </a:rPr>
              <a:t>	</a:t>
            </a:r>
            <a:br>
              <a:rPr lang="en-US" altLang="en-US" sz="2400" dirty="0">
                <a:ea typeface="ＭＳ Ｐゴシック" panose="020B0600070205080204" pitchFamily="34" charset="-128"/>
              </a:rPr>
            </a:br>
            <a:endParaRPr lang="en-US" altLang="en-US" sz="2400" dirty="0">
              <a:ea typeface="ＭＳ Ｐゴシック" panose="020B0600070205080204" pitchFamily="34" charset="-128"/>
            </a:endParaRPr>
          </a:p>
        </p:txBody>
      </p:sp>
      <p:sp>
        <p:nvSpPr>
          <p:cNvPr id="68611" name="Rectangle 3"/>
          <p:cNvSpPr>
            <a:spLocks noGrp="1" noChangeArrowheads="1"/>
          </p:cNvSpPr>
          <p:nvPr>
            <p:ph idx="1"/>
          </p:nvPr>
        </p:nvSpPr>
        <p:spPr>
          <a:xfrm>
            <a:off x="228600" y="1066800"/>
            <a:ext cx="8763000" cy="5334000"/>
          </a:xfrm>
        </p:spPr>
        <p:txBody>
          <a:bodyPr rtlCol="0">
            <a:normAutofit/>
          </a:bodyPr>
          <a:lstStyle/>
          <a:p>
            <a:pPr marL="0" indent="0" eaLnBrk="1" fontAlgn="auto" hangingPunct="1">
              <a:buFontTx/>
              <a:buNone/>
              <a:defRPr/>
            </a:pPr>
            <a:r>
              <a:rPr lang="en-US" altLang="en-US" dirty="0">
                <a:solidFill>
                  <a:srgbClr val="191919"/>
                </a:solidFill>
                <a:ea typeface="ＭＳ Ｐゴシック" pitchFamily="34" charset="-128"/>
              </a:rPr>
              <a:t>It is the policy of the LAUSD to protect sensitive information. As a public institution, much of the information possessed by the District is a matter of public record. </a:t>
            </a:r>
          </a:p>
          <a:p>
            <a:pPr marL="0" indent="0" eaLnBrk="1" fontAlgn="auto" hangingPunct="1">
              <a:defRPr/>
            </a:pPr>
            <a:r>
              <a:rPr lang="en-US" altLang="en-US" b="1" u="sng" dirty="0">
                <a:solidFill>
                  <a:srgbClr val="FF0000"/>
                </a:solidFill>
                <a:ea typeface="ＭＳ Ｐゴシック" pitchFamily="34" charset="-128"/>
              </a:rPr>
              <a:t>Every employee of the school district must ensure the proper protection of information, whether in paper or electronic form. </a:t>
            </a:r>
          </a:p>
          <a:p>
            <a:pPr marL="0" indent="0" eaLnBrk="1" fontAlgn="auto" hangingPunct="1">
              <a:defRPr/>
            </a:pPr>
            <a:r>
              <a:rPr lang="en-US" altLang="en-US" dirty="0">
                <a:solidFill>
                  <a:srgbClr val="191919"/>
                </a:solidFill>
                <a:ea typeface="ＭＳ Ｐゴシック" pitchFamily="34" charset="-128"/>
              </a:rPr>
              <a:t>Violations of this policy may result in discipline, up to and including dismissal of personnel violating the policy. </a:t>
            </a:r>
          </a:p>
          <a:p>
            <a:pPr marL="0" indent="0" eaLnBrk="1" fontAlgn="auto" hangingPunct="1">
              <a:buFontTx/>
              <a:buNone/>
              <a:defRPr/>
            </a:pPr>
            <a:r>
              <a:rPr lang="en-US" altLang="en-US" dirty="0">
                <a:solidFill>
                  <a:srgbClr val="191919"/>
                </a:solidFill>
                <a:ea typeface="ＭＳ Ｐゴシック" pitchFamily="34" charset="-128"/>
              </a:rPr>
              <a:t>Example of the type of information requiring extreme care and sensitivity in handling:</a:t>
            </a:r>
          </a:p>
          <a:p>
            <a:pPr lvl="1" eaLnBrk="1" fontAlgn="auto" hangingPunct="1">
              <a:buFont typeface="Wingdings" pitchFamily="2" charset="2"/>
              <a:buChar char="Ø"/>
              <a:defRPr/>
            </a:pPr>
            <a:r>
              <a:rPr lang="en-US" altLang="en-US" sz="2000" dirty="0">
                <a:solidFill>
                  <a:srgbClr val="191919"/>
                </a:solidFill>
                <a:ea typeface="ＭＳ Ｐゴシック" pitchFamily="34" charset="-128"/>
              </a:rPr>
              <a:t>student or health care records. </a:t>
            </a:r>
            <a:r>
              <a:rPr lang="en-US" altLang="en-US" sz="2000" b="1" dirty="0">
                <a:solidFill>
                  <a:srgbClr val="FF0000"/>
                </a:solidFill>
                <a:ea typeface="ＭＳ Ｐゴシック" pitchFamily="34" charset="-128"/>
              </a:rPr>
              <a:t>There are severe penalties when these records are mishandled and/or transferred to the wrong party and without consent. </a:t>
            </a:r>
          </a:p>
        </p:txBody>
      </p:sp>
      <p:sp>
        <p:nvSpPr>
          <p:cNvPr id="16589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38DD082-EA42-4442-BD71-F0906E2AAE3E}" type="slidenum">
              <a:rPr lang="en-US" altLang="en-US" sz="1200" smtClean="0">
                <a:latin typeface="Verdana" panose="020B0604030504040204" pitchFamily="34" charset="0"/>
              </a:rPr>
              <a:pPr/>
              <a:t>82</a:t>
            </a:fld>
            <a:endParaRPr lang="en-US" altLang="en-US" sz="1200" smtClean="0">
              <a:latin typeface="Verdana" panose="020B0604030504040204" pitchFamily="34" charset="0"/>
            </a:endParaRPr>
          </a:p>
        </p:txBody>
      </p:sp>
    </p:spTree>
  </p:cSld>
  <p:clrMapOvr>
    <a:masterClrMapping/>
  </p:clrMapOvr>
  <p:transition spd="slow">
    <p:randomBar dir="ver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533400" y="228600"/>
            <a:ext cx="8305800" cy="838200"/>
          </a:xfrm>
        </p:spPr>
        <p:txBody>
          <a:bodyPr/>
          <a:lstStyle/>
          <a:p>
            <a:pPr algn="ctr" eaLnBrk="1" fontAlgn="auto" hangingPunct="1">
              <a:spcAft>
                <a:spcPts val="0"/>
              </a:spcAft>
              <a:defRPr/>
            </a:pPr>
            <a:r>
              <a:rPr lang="en-US" b="1" dirty="0">
                <a:solidFill>
                  <a:schemeClr val="bg1"/>
                </a:solidFill>
                <a:ea typeface="ＭＳ Ｐゴシック" pitchFamily="34" charset="-128"/>
              </a:rPr>
              <a:t>Security of Personnel Information</a:t>
            </a:r>
          </a:p>
        </p:txBody>
      </p:sp>
      <p:sp>
        <p:nvSpPr>
          <p:cNvPr id="69635" name="Rectangle 3"/>
          <p:cNvSpPr>
            <a:spLocks noGrp="1" noChangeArrowheads="1"/>
          </p:cNvSpPr>
          <p:nvPr>
            <p:ph idx="1"/>
          </p:nvPr>
        </p:nvSpPr>
        <p:spPr>
          <a:xfrm>
            <a:off x="381000" y="1066800"/>
            <a:ext cx="8305800" cy="4838700"/>
          </a:xfrm>
        </p:spPr>
        <p:txBody>
          <a:bodyPr rtlCol="0">
            <a:normAutofit/>
          </a:bodyPr>
          <a:lstStyle/>
          <a:p>
            <a:pPr eaLnBrk="1" fontAlgn="auto" hangingPunct="1">
              <a:defRPr/>
            </a:pPr>
            <a:r>
              <a:rPr lang="en-US" sz="2800" dirty="0">
                <a:solidFill>
                  <a:schemeClr val="bg1"/>
                </a:solidFill>
                <a:ea typeface="ＭＳ Ｐゴシック" pitchFamily="34" charset="-128"/>
              </a:rPr>
              <a:t>The sensitive and private nature of the information to which employees of the Information Technology Division have access necessitates that they </a:t>
            </a:r>
            <a:r>
              <a:rPr lang="en-US" sz="2800" u="sng" dirty="0">
                <a:solidFill>
                  <a:schemeClr val="bg1"/>
                </a:solidFill>
                <a:ea typeface="ＭＳ Ｐゴシック" pitchFamily="34" charset="-128"/>
              </a:rPr>
              <a:t>thoroughly understand their responsibility with respect to these materials.</a:t>
            </a:r>
          </a:p>
          <a:p>
            <a:pPr eaLnBrk="1" fontAlgn="auto" hangingPunct="1">
              <a:buFontTx/>
              <a:buNone/>
              <a:defRPr/>
            </a:pPr>
            <a:r>
              <a:rPr lang="en-US" sz="2800" dirty="0">
                <a:solidFill>
                  <a:schemeClr val="bg1"/>
                </a:solidFill>
                <a:ea typeface="ＭＳ Ｐゴシック" pitchFamily="34" charset="-128"/>
              </a:rPr>
              <a:t>	</a:t>
            </a:r>
          </a:p>
          <a:p>
            <a:pPr eaLnBrk="1" fontAlgn="auto" hangingPunct="1">
              <a:defRPr/>
            </a:pPr>
            <a:r>
              <a:rPr lang="en-US" sz="2800" dirty="0">
                <a:solidFill>
                  <a:schemeClr val="bg1"/>
                </a:solidFill>
                <a:ea typeface="ＭＳ Ｐゴシック" pitchFamily="34" charset="-128"/>
              </a:rPr>
              <a:t>Any willful action that compromises the integrity of a personnel transaction is cause for dismissal.</a:t>
            </a:r>
          </a:p>
          <a:p>
            <a:pPr eaLnBrk="1" fontAlgn="auto" hangingPunct="1">
              <a:buFontTx/>
              <a:buNone/>
              <a:defRPr/>
            </a:pPr>
            <a:endParaRPr lang="en-US" dirty="0">
              <a:solidFill>
                <a:schemeClr val="bg2">
                  <a:lumMod val="50000"/>
                </a:schemeClr>
              </a:solidFill>
              <a:ea typeface="ＭＳ Ｐゴシック" pitchFamily="34" charset="-128"/>
            </a:endParaRPr>
          </a:p>
        </p:txBody>
      </p:sp>
      <p:sp>
        <p:nvSpPr>
          <p:cNvPr id="166916" name="Slide Number Placeholder 1"/>
          <p:cNvSpPr>
            <a:spLocks noGrp="1"/>
          </p:cNvSpPr>
          <p:nvPr>
            <p:ph type="sldNum" sz="quarter" idx="12"/>
          </p:nvPr>
        </p:nvSpPr>
        <p:spPr bwMode="auto">
          <a:xfrm>
            <a:off x="7773988" y="5562600"/>
            <a:ext cx="85725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45F70C6-A534-4B38-94F0-3EE912D85440}" type="slidenum">
              <a:rPr lang="en-US" altLang="en-US" sz="1200" smtClean="0">
                <a:latin typeface="Verdana" panose="020B0604030504040204" pitchFamily="34" charset="0"/>
              </a:rPr>
              <a:pPr/>
              <a:t>83</a:t>
            </a:fld>
            <a:endParaRPr lang="en-US" altLang="en-US" sz="1200" smtClean="0">
              <a:latin typeface="Verdana" panose="020B060403050404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p:cTn id="7" dur="1000" fill="hold"/>
                                        <p:tgtEl>
                                          <p:spTgt spid="696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963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963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963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9635">
                                            <p:txEl>
                                              <p:pRg st="1" end="1"/>
                                            </p:txEl>
                                          </p:spTgt>
                                        </p:tgtEl>
                                        <p:attrNameLst>
                                          <p:attrName>style.visibility</p:attrName>
                                        </p:attrNameLst>
                                      </p:cBhvr>
                                      <p:to>
                                        <p:strVal val="visible"/>
                                      </p:to>
                                    </p:set>
                                    <p:anim calcmode="lin" valueType="num">
                                      <p:cBhvr>
                                        <p:cTn id="15" dur="1000" fill="hold"/>
                                        <p:tgtEl>
                                          <p:spTgt spid="6963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963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963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6963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9635">
                                            <p:txEl>
                                              <p:pRg st="2" end="2"/>
                                            </p:txEl>
                                          </p:spTgt>
                                        </p:tgtEl>
                                        <p:attrNameLst>
                                          <p:attrName>style.visibility</p:attrName>
                                        </p:attrNameLst>
                                      </p:cBhvr>
                                      <p:to>
                                        <p:strVal val="visible"/>
                                      </p:to>
                                    </p:set>
                                    <p:anim calcmode="lin" valueType="num">
                                      <p:cBhvr>
                                        <p:cTn id="23" dur="1000" fill="hold"/>
                                        <p:tgtEl>
                                          <p:spTgt spid="6963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963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69635">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696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685800"/>
            <a:ext cx="8305800" cy="990600"/>
          </a:xfrm>
        </p:spPr>
        <p:txBody>
          <a:bodyPr>
            <a:normAutofit fontScale="90000"/>
          </a:bodyPr>
          <a:lstStyle/>
          <a:p>
            <a:pPr algn="ctr" eaLnBrk="1" fontAlgn="auto" hangingPunct="1">
              <a:spcAft>
                <a:spcPts val="0"/>
              </a:spcAft>
              <a:defRPr/>
            </a:pPr>
            <a:r>
              <a:rPr lang="en-US" b="1" dirty="0">
                <a:solidFill>
                  <a:schemeClr val="bg1"/>
                </a:solidFill>
                <a:ea typeface="ＭＳ Ｐゴシック" pitchFamily="34" charset="-128"/>
              </a:rPr>
              <a:t>Security for Personal Items</a:t>
            </a:r>
            <a:br>
              <a:rPr lang="en-US" b="1" dirty="0">
                <a:solidFill>
                  <a:schemeClr val="bg1"/>
                </a:solidFill>
                <a:ea typeface="ＭＳ Ｐゴシック" pitchFamily="34" charset="-128"/>
              </a:rPr>
            </a:br>
            <a:r>
              <a:rPr lang="en-US" b="1" dirty="0">
                <a:solidFill>
                  <a:schemeClr val="bg1"/>
                </a:solidFill>
                <a:ea typeface="ＭＳ Ｐゴシック" pitchFamily="34" charset="-128"/>
              </a:rPr>
              <a:t>Personal Belongings, Valuables and District Property</a:t>
            </a:r>
          </a:p>
        </p:txBody>
      </p:sp>
      <p:sp>
        <p:nvSpPr>
          <p:cNvPr id="70659" name="Rectangle 3"/>
          <p:cNvSpPr>
            <a:spLocks noGrp="1" noChangeArrowheads="1"/>
          </p:cNvSpPr>
          <p:nvPr>
            <p:ph idx="1"/>
          </p:nvPr>
        </p:nvSpPr>
        <p:spPr>
          <a:xfrm>
            <a:off x="457200" y="2362200"/>
            <a:ext cx="8305800" cy="4191000"/>
          </a:xfrm>
        </p:spPr>
        <p:txBody>
          <a:bodyPr rtlCol="0">
            <a:normAutofit fontScale="92500"/>
          </a:bodyPr>
          <a:lstStyle/>
          <a:p>
            <a:pPr marL="0" indent="0" eaLnBrk="1" fontAlgn="auto" hangingPunct="1">
              <a:spcBef>
                <a:spcPts val="0"/>
              </a:spcBef>
              <a:spcAft>
                <a:spcPts val="0"/>
              </a:spcAft>
              <a:buFontTx/>
              <a:buNone/>
              <a:defRPr/>
            </a:pPr>
            <a:r>
              <a:rPr lang="en-US" altLang="en-US" sz="3200" dirty="0">
                <a:solidFill>
                  <a:schemeClr val="bg1"/>
                </a:solidFill>
                <a:ea typeface="ＭＳ Ｐゴシック" pitchFamily="34" charset="-128"/>
              </a:rPr>
              <a:t>LAUSD</a:t>
            </a:r>
            <a:r>
              <a:rPr lang="en-US" altLang="en-US" sz="3200" dirty="0">
                <a:solidFill>
                  <a:srgbClr val="191919"/>
                </a:solidFill>
                <a:effectLst>
                  <a:outerShdw blurRad="38100" dist="38100" dir="2700000" algn="tl">
                    <a:srgbClr val="C0C0C0"/>
                  </a:outerShdw>
                </a:effectLst>
                <a:ea typeface="ＭＳ Ｐゴシック" pitchFamily="34" charset="-128"/>
              </a:rPr>
              <a:t> </a:t>
            </a:r>
            <a:r>
              <a:rPr lang="en-US" altLang="en-US" sz="3200" dirty="0">
                <a:solidFill>
                  <a:srgbClr val="191919"/>
                </a:solidFill>
                <a:ea typeface="ＭＳ Ｐゴシック" pitchFamily="34" charset="-128"/>
              </a:rPr>
              <a:t>Administrative Headquarters is occupied</a:t>
            </a:r>
          </a:p>
          <a:p>
            <a:pPr marL="0" indent="0" eaLnBrk="1" fontAlgn="auto" hangingPunct="1">
              <a:spcBef>
                <a:spcPts val="0"/>
              </a:spcBef>
              <a:spcAft>
                <a:spcPts val="0"/>
              </a:spcAft>
              <a:buFontTx/>
              <a:buNone/>
              <a:defRPr/>
            </a:pPr>
            <a:r>
              <a:rPr lang="en-US" altLang="en-US" sz="3200" dirty="0" smtClean="0">
                <a:solidFill>
                  <a:srgbClr val="191919"/>
                </a:solidFill>
                <a:ea typeface="ＭＳ Ｐゴシック" pitchFamily="34" charset="-128"/>
              </a:rPr>
              <a:t>day </a:t>
            </a:r>
            <a:r>
              <a:rPr lang="en-US" altLang="en-US" sz="3200" dirty="0">
                <a:solidFill>
                  <a:srgbClr val="191919"/>
                </a:solidFill>
                <a:ea typeface="ＭＳ Ｐゴシック" pitchFamily="34" charset="-128"/>
              </a:rPr>
              <a:t>and night by employees, contractors and </a:t>
            </a:r>
            <a:r>
              <a:rPr lang="en-US" altLang="en-US" sz="3200" dirty="0" smtClean="0">
                <a:solidFill>
                  <a:srgbClr val="191919"/>
                </a:solidFill>
                <a:ea typeface="ＭＳ Ｐゴシック" pitchFamily="34" charset="-128"/>
              </a:rPr>
              <a:t>visitors</a:t>
            </a:r>
            <a:r>
              <a:rPr lang="en-US" altLang="en-US" sz="3200" dirty="0">
                <a:solidFill>
                  <a:srgbClr val="191919"/>
                </a:solidFill>
                <a:ea typeface="ＭＳ Ｐゴシック" pitchFamily="34" charset="-128"/>
              </a:rPr>
              <a:t>. </a:t>
            </a:r>
          </a:p>
          <a:p>
            <a:pPr marL="0" indent="0" eaLnBrk="1" fontAlgn="auto" hangingPunct="1">
              <a:spcBef>
                <a:spcPts val="0"/>
              </a:spcBef>
              <a:spcAft>
                <a:spcPts val="0"/>
              </a:spcAft>
              <a:buFontTx/>
              <a:buNone/>
              <a:defRPr/>
            </a:pPr>
            <a:endParaRPr lang="en-US" altLang="en-US" sz="3200" dirty="0">
              <a:solidFill>
                <a:srgbClr val="191919"/>
              </a:solidFill>
              <a:ea typeface="ＭＳ Ｐゴシック" pitchFamily="34" charset="-128"/>
            </a:endParaRPr>
          </a:p>
          <a:p>
            <a:pPr marL="0" indent="0" eaLnBrk="1" fontAlgn="auto" hangingPunct="1">
              <a:spcBef>
                <a:spcPts val="0"/>
              </a:spcBef>
              <a:spcAft>
                <a:spcPts val="0"/>
              </a:spcAft>
              <a:buFontTx/>
              <a:buNone/>
              <a:defRPr/>
            </a:pPr>
            <a:r>
              <a:rPr lang="en-US" altLang="en-US" sz="3200" dirty="0">
                <a:solidFill>
                  <a:srgbClr val="191919"/>
                </a:solidFill>
                <a:ea typeface="ＭＳ Ｐゴシック" pitchFamily="34" charset="-128"/>
              </a:rPr>
              <a:t>Please </a:t>
            </a:r>
            <a:r>
              <a:rPr lang="en-US" altLang="en-US" sz="3200" dirty="0">
                <a:solidFill>
                  <a:srgbClr val="FF0000"/>
                </a:solidFill>
                <a:ea typeface="ＭＳ Ｐゴシック" pitchFamily="34" charset="-128"/>
              </a:rPr>
              <a:t>take precautions for your own safety and</a:t>
            </a:r>
          </a:p>
          <a:p>
            <a:pPr marL="0" indent="0" eaLnBrk="1" fontAlgn="auto" hangingPunct="1">
              <a:spcBef>
                <a:spcPts val="0"/>
              </a:spcBef>
              <a:spcAft>
                <a:spcPts val="0"/>
              </a:spcAft>
              <a:buFontTx/>
              <a:buNone/>
              <a:defRPr/>
            </a:pPr>
            <a:r>
              <a:rPr lang="en-US" altLang="en-US" sz="3200" dirty="0" smtClean="0">
                <a:solidFill>
                  <a:srgbClr val="FF0000"/>
                </a:solidFill>
                <a:ea typeface="ＭＳ Ｐゴシック" pitchFamily="34" charset="-128"/>
              </a:rPr>
              <a:t>the </a:t>
            </a:r>
            <a:r>
              <a:rPr lang="en-US" altLang="en-US" sz="3200" dirty="0">
                <a:solidFill>
                  <a:srgbClr val="FF0000"/>
                </a:solidFill>
                <a:ea typeface="ＭＳ Ｐゴシック" pitchFamily="34" charset="-128"/>
              </a:rPr>
              <a:t>security of your personal belongings </a:t>
            </a:r>
            <a:r>
              <a:rPr lang="en-US" altLang="en-US" sz="3200" dirty="0">
                <a:solidFill>
                  <a:srgbClr val="191919"/>
                </a:solidFill>
                <a:ea typeface="ＭＳ Ｐゴシック" pitchFamily="34" charset="-128"/>
              </a:rPr>
              <a:t>and </a:t>
            </a:r>
            <a:r>
              <a:rPr lang="en-US" altLang="en-US" sz="3200" dirty="0" smtClean="0">
                <a:solidFill>
                  <a:srgbClr val="191919"/>
                </a:solidFill>
                <a:ea typeface="ＭＳ Ｐゴシック" pitchFamily="34" charset="-128"/>
              </a:rPr>
              <a:t> District </a:t>
            </a:r>
            <a:r>
              <a:rPr lang="en-US" altLang="en-US" sz="3200" dirty="0">
                <a:solidFill>
                  <a:srgbClr val="191919"/>
                </a:solidFill>
                <a:ea typeface="ＭＳ Ｐゴシック" pitchFamily="34" charset="-128"/>
              </a:rPr>
              <a:t>property, especially during holiday seasons</a:t>
            </a:r>
            <a:r>
              <a:rPr lang="en-US" altLang="en-US" sz="3200" dirty="0">
                <a:solidFill>
                  <a:srgbClr val="191919"/>
                </a:solidFill>
                <a:latin typeface="Arial Narrow" panose="020B0606020202030204" pitchFamily="34" charset="0"/>
                <a:ea typeface="ＭＳ Ｐゴシック" pitchFamily="34" charset="-128"/>
              </a:rPr>
              <a:t>. </a:t>
            </a:r>
          </a:p>
        </p:txBody>
      </p:sp>
      <p:sp>
        <p:nvSpPr>
          <p:cNvPr id="167940" name="Slide Number Placeholder 1"/>
          <p:cNvSpPr>
            <a:spLocks noGrp="1"/>
          </p:cNvSpPr>
          <p:nvPr>
            <p:ph type="sldNum" sz="quarter" idx="12"/>
          </p:nvPr>
        </p:nvSpPr>
        <p:spPr bwMode="auto">
          <a:xfrm>
            <a:off x="7773988" y="5791200"/>
            <a:ext cx="85725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128E74A-68EA-4F94-AFC0-939B55A0760D}" type="slidenum">
              <a:rPr lang="en-US" altLang="en-US" sz="1200" smtClean="0">
                <a:latin typeface="Verdana" panose="020B0604030504040204" pitchFamily="34" charset="0"/>
              </a:rPr>
              <a:pPr/>
              <a:t>84</a:t>
            </a:fld>
            <a:endParaRPr lang="en-US" altLang="en-US" sz="1200" dirty="0" smtClean="0">
              <a:latin typeface="Verdana" panose="020B060403050404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 calcmode="lin" valueType="num">
                                      <p:cBhvr>
                                        <p:cTn id="7" dur="1000" fill="hold"/>
                                        <p:tgtEl>
                                          <p:spTgt spid="7065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065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0659">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0659">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0659">
                                            <p:txEl>
                                              <p:pRg st="1" end="1"/>
                                            </p:txEl>
                                          </p:spTgt>
                                        </p:tgtEl>
                                        <p:attrNameLst>
                                          <p:attrName>style.visibility</p:attrName>
                                        </p:attrNameLst>
                                      </p:cBhvr>
                                      <p:to>
                                        <p:strVal val="visible"/>
                                      </p:to>
                                    </p:set>
                                    <p:anim calcmode="lin" valueType="num">
                                      <p:cBhvr>
                                        <p:cTn id="15" dur="1000" fill="hold"/>
                                        <p:tgtEl>
                                          <p:spTgt spid="7065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7065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70659">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70659">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0659">
                                            <p:txEl>
                                              <p:pRg st="3" end="3"/>
                                            </p:txEl>
                                          </p:spTgt>
                                        </p:tgtEl>
                                        <p:attrNameLst>
                                          <p:attrName>style.visibility</p:attrName>
                                        </p:attrNameLst>
                                      </p:cBhvr>
                                      <p:to>
                                        <p:strVal val="visible"/>
                                      </p:to>
                                    </p:set>
                                    <p:anim calcmode="lin" valueType="num">
                                      <p:cBhvr>
                                        <p:cTn id="23" dur="1000" fill="hold"/>
                                        <p:tgtEl>
                                          <p:spTgt spid="70659">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70659">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70659">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70659">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70659">
                                            <p:txEl>
                                              <p:pRg st="4" end="4"/>
                                            </p:txEl>
                                          </p:spTgt>
                                        </p:tgtEl>
                                        <p:attrNameLst>
                                          <p:attrName>style.visibility</p:attrName>
                                        </p:attrNameLst>
                                      </p:cBhvr>
                                      <p:to>
                                        <p:strVal val="visible"/>
                                      </p:to>
                                    </p:set>
                                    <p:anim calcmode="lin" valueType="num">
                                      <p:cBhvr>
                                        <p:cTn id="31" dur="1000" fill="hold"/>
                                        <p:tgtEl>
                                          <p:spTgt spid="70659">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70659">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70659">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706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28600" y="228600"/>
            <a:ext cx="8686800" cy="762000"/>
          </a:xfrm>
        </p:spPr>
        <p:txBody>
          <a:bodyPr>
            <a:noAutofit/>
          </a:bodyPr>
          <a:lstStyle/>
          <a:p>
            <a:pPr algn="ctr" eaLnBrk="1" fontAlgn="auto" hangingPunct="1">
              <a:spcAft>
                <a:spcPts val="0"/>
              </a:spcAft>
              <a:defRPr/>
            </a:pPr>
            <a:r>
              <a:rPr lang="en-US" sz="2400" b="1" dirty="0">
                <a:solidFill>
                  <a:schemeClr val="bg1"/>
                </a:solidFill>
                <a:ea typeface="ＭＳ Ｐゴシック" pitchFamily="34" charset="-128"/>
              </a:rPr>
              <a:t>USE OF DISTRICT PROPERTY AND EQUIPMENT BY EMPLOYEES </a:t>
            </a:r>
            <a:br>
              <a:rPr lang="en-US" sz="2400" b="1" dirty="0">
                <a:solidFill>
                  <a:schemeClr val="bg1"/>
                </a:solidFill>
                <a:ea typeface="ＭＳ Ｐゴシック" pitchFamily="34" charset="-128"/>
              </a:rPr>
            </a:br>
            <a:r>
              <a:rPr lang="en-US" sz="2400" b="1" dirty="0">
                <a:solidFill>
                  <a:schemeClr val="bg1"/>
                </a:solidFill>
                <a:ea typeface="ＭＳ Ｐゴシック" pitchFamily="34" charset="-128"/>
              </a:rPr>
              <a:t>BOARD RULE 1266</a:t>
            </a:r>
            <a:br>
              <a:rPr lang="en-US" sz="2400" b="1" dirty="0">
                <a:solidFill>
                  <a:schemeClr val="bg1"/>
                </a:solidFill>
                <a:ea typeface="ＭＳ Ｐゴシック" pitchFamily="34" charset="-128"/>
              </a:rPr>
            </a:br>
            <a:endParaRPr lang="en-US" sz="2400" b="1" dirty="0">
              <a:solidFill>
                <a:schemeClr val="bg1"/>
              </a:solidFill>
              <a:ea typeface="ＭＳ Ｐゴシック" pitchFamily="34" charset="-128"/>
            </a:endParaRPr>
          </a:p>
        </p:txBody>
      </p:sp>
      <p:sp>
        <p:nvSpPr>
          <p:cNvPr id="72707" name="Rectangle 3"/>
          <p:cNvSpPr>
            <a:spLocks noGrp="1" noChangeArrowheads="1"/>
          </p:cNvSpPr>
          <p:nvPr>
            <p:ph idx="1"/>
          </p:nvPr>
        </p:nvSpPr>
        <p:spPr>
          <a:xfrm>
            <a:off x="304800" y="685800"/>
            <a:ext cx="8610600" cy="6019800"/>
          </a:xfrm>
        </p:spPr>
        <p:txBody>
          <a:bodyPr rtlCol="0">
            <a:normAutofit/>
          </a:bodyPr>
          <a:lstStyle/>
          <a:p>
            <a:pPr marL="457200" lvl="1" indent="0" eaLnBrk="1" fontAlgn="auto" hangingPunct="1">
              <a:buFontTx/>
              <a:buNone/>
              <a:defRPr/>
            </a:pPr>
            <a:r>
              <a:rPr lang="en-US" altLang="en-US" sz="2400" dirty="0">
                <a:solidFill>
                  <a:srgbClr val="191919"/>
                </a:solidFill>
                <a:ea typeface="ＭＳ Ｐゴシック" panose="020B0600070205080204" pitchFamily="34" charset="-128"/>
              </a:rPr>
              <a:t>Employees of the LAUSD are generally not permitted to use District time, mailboxes, equipment of any kind or supplies thereof (collectively, </a:t>
            </a:r>
            <a:r>
              <a:rPr lang="ja-JP" altLang="en-US" sz="2400" dirty="0">
                <a:solidFill>
                  <a:srgbClr val="191919"/>
                </a:solidFill>
                <a:ea typeface="ＭＳ Ｐゴシック" panose="020B0600070205080204" pitchFamily="34" charset="-128"/>
              </a:rPr>
              <a:t>“</a:t>
            </a:r>
            <a:r>
              <a:rPr lang="en-US" altLang="ja-JP" sz="2400" dirty="0">
                <a:solidFill>
                  <a:srgbClr val="191919"/>
                </a:solidFill>
                <a:ea typeface="ＭＳ Ｐゴシック" panose="020B0600070205080204" pitchFamily="34" charset="-128"/>
              </a:rPr>
              <a:t>District equipment</a:t>
            </a:r>
            <a:r>
              <a:rPr lang="ja-JP" altLang="en-US" sz="2400" dirty="0">
                <a:solidFill>
                  <a:srgbClr val="191919"/>
                </a:solidFill>
                <a:ea typeface="ＭＳ Ｐゴシック" panose="020B0600070205080204" pitchFamily="34" charset="-128"/>
              </a:rPr>
              <a:t>”</a:t>
            </a:r>
            <a:r>
              <a:rPr lang="en-US" altLang="ja-JP" sz="2400" dirty="0">
                <a:solidFill>
                  <a:srgbClr val="191919"/>
                </a:solidFill>
                <a:ea typeface="ＭＳ Ｐゴシック" panose="020B0600070205080204" pitchFamily="34" charset="-128"/>
              </a:rPr>
              <a:t>) for personal use. </a:t>
            </a:r>
          </a:p>
          <a:p>
            <a:pPr marL="457200" lvl="1" indent="0" eaLnBrk="1" fontAlgn="auto" hangingPunct="1">
              <a:defRPr/>
            </a:pPr>
            <a:r>
              <a:rPr lang="en-US" altLang="ja-JP" sz="2400" dirty="0" smtClean="0">
                <a:solidFill>
                  <a:srgbClr val="FF0000"/>
                </a:solidFill>
                <a:ea typeface="ＭＳ Ｐゴシック" panose="020B0600070205080204" pitchFamily="34" charset="-128"/>
              </a:rPr>
              <a:t>Personal </a:t>
            </a:r>
            <a:r>
              <a:rPr lang="en-US" altLang="ja-JP" sz="2400" dirty="0">
                <a:solidFill>
                  <a:srgbClr val="FF0000"/>
                </a:solidFill>
                <a:ea typeface="ＭＳ Ｐゴシック" panose="020B0600070205080204" pitchFamily="34" charset="-128"/>
              </a:rPr>
              <a:t>use</a:t>
            </a:r>
            <a:r>
              <a:rPr lang="ja-JP" altLang="en-US" sz="2400" dirty="0">
                <a:solidFill>
                  <a:srgbClr val="FF0000"/>
                </a:solidFill>
                <a:ea typeface="ＭＳ Ｐゴシック" panose="020B0600070205080204" pitchFamily="34" charset="-128"/>
              </a:rPr>
              <a:t>”</a:t>
            </a:r>
            <a:r>
              <a:rPr lang="en-US" altLang="ja-JP" sz="2400" dirty="0">
                <a:solidFill>
                  <a:srgbClr val="FF0000"/>
                </a:solidFill>
                <a:ea typeface="ＭＳ Ｐゴシック" panose="020B0600070205080204" pitchFamily="34" charset="-128"/>
              </a:rPr>
              <a:t> - use for noncommercial purposes other than performance of the employee</a:t>
            </a:r>
            <a:r>
              <a:rPr lang="ja-JP" altLang="en-US" sz="2400" dirty="0">
                <a:solidFill>
                  <a:srgbClr val="FF0000"/>
                </a:solidFill>
                <a:ea typeface="ＭＳ Ｐゴシック" panose="020B0600070205080204" pitchFamily="34" charset="-128"/>
              </a:rPr>
              <a:t>’</a:t>
            </a:r>
            <a:r>
              <a:rPr lang="en-US" altLang="ja-JP" sz="2400" dirty="0">
                <a:solidFill>
                  <a:srgbClr val="FF0000"/>
                </a:solidFill>
                <a:ea typeface="ＭＳ Ｐゴシック" panose="020B0600070205080204" pitchFamily="34" charset="-128"/>
              </a:rPr>
              <a:t>s assigned duties. District equipment should be used for and dedicated to official business and personal use of such equipment should be kept to a minimum.</a:t>
            </a:r>
          </a:p>
          <a:p>
            <a:pPr marL="457200" lvl="1" indent="0" eaLnBrk="1" fontAlgn="auto" hangingPunct="1">
              <a:buFontTx/>
              <a:buNone/>
              <a:defRPr/>
            </a:pPr>
            <a:r>
              <a:rPr lang="en-US" altLang="ja-JP" sz="2400" dirty="0">
                <a:solidFill>
                  <a:srgbClr val="C00000"/>
                </a:solidFill>
                <a:ea typeface="ＭＳ Ｐゴシック" panose="020B0600070205080204" pitchFamily="34" charset="-128"/>
              </a:rPr>
              <a:t> </a:t>
            </a:r>
            <a:r>
              <a:rPr lang="en-US" altLang="en-US" sz="2400" dirty="0" smtClean="0">
                <a:solidFill>
                  <a:srgbClr val="FF0000"/>
                </a:solidFill>
                <a:ea typeface="ＭＳ Ｐゴシック" panose="020B0600070205080204" pitchFamily="34" charset="-128"/>
              </a:rPr>
              <a:t>No </a:t>
            </a:r>
            <a:r>
              <a:rPr lang="en-US" altLang="en-US" sz="2400" dirty="0">
                <a:solidFill>
                  <a:srgbClr val="FF0000"/>
                </a:solidFill>
                <a:ea typeface="ＭＳ Ｐゴシック" panose="020B0600070205080204" pitchFamily="34" charset="-128"/>
              </a:rPr>
              <a:t>employee or other person is permitted to remove any property owned or controlled by the District from premises owned or occupied by the District for personal use.</a:t>
            </a:r>
          </a:p>
          <a:p>
            <a:pPr marL="457200" lvl="1" indent="0" eaLnBrk="1" fontAlgn="auto" hangingPunct="1">
              <a:defRPr/>
            </a:pPr>
            <a:r>
              <a:rPr lang="en-US" altLang="en-US" sz="2400" dirty="0" smtClean="0">
                <a:solidFill>
                  <a:srgbClr val="191919"/>
                </a:solidFill>
                <a:ea typeface="ＭＳ Ｐゴシック" panose="020B0600070205080204" pitchFamily="34" charset="-128"/>
              </a:rPr>
              <a:t>Any </a:t>
            </a:r>
            <a:r>
              <a:rPr lang="en-US" altLang="en-US" sz="2400" dirty="0">
                <a:solidFill>
                  <a:srgbClr val="191919"/>
                </a:solidFill>
                <a:ea typeface="ＭＳ Ｐゴシック" panose="020B0600070205080204" pitchFamily="34" charset="-128"/>
              </a:rPr>
              <a:t>violation of any provisions of this Rule shall be grounds for discipline up to and including termination. </a:t>
            </a:r>
            <a:endParaRPr lang="en-US" altLang="en-US" sz="2400" u="sng" dirty="0">
              <a:solidFill>
                <a:srgbClr val="191919"/>
              </a:solidFill>
              <a:ea typeface="ＭＳ Ｐゴシック" panose="020B0600070205080204" pitchFamily="34" charset="-128"/>
            </a:endParaRPr>
          </a:p>
        </p:txBody>
      </p:sp>
      <p:sp>
        <p:nvSpPr>
          <p:cNvPr id="168964" name="Slide Number Placeholder 1"/>
          <p:cNvSpPr>
            <a:spLocks noGrp="1"/>
          </p:cNvSpPr>
          <p:nvPr>
            <p:ph type="sldNum" sz="quarter" idx="12"/>
          </p:nvPr>
        </p:nvSpPr>
        <p:spPr bwMode="auto">
          <a:xfrm>
            <a:off x="7773988" y="5791200"/>
            <a:ext cx="85725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D800920-F40B-4987-8320-516E72E3A00F}" type="slidenum">
              <a:rPr lang="en-US" altLang="en-US" sz="1200" smtClean="0">
                <a:latin typeface="Verdana" panose="020B0604030504040204" pitchFamily="34" charset="0"/>
              </a:rPr>
              <a:pPr/>
              <a:t>85</a:t>
            </a:fld>
            <a:endParaRPr lang="en-US" altLang="en-US" sz="1200" smtClean="0">
              <a:latin typeface="Verdana" panose="020B0604030504040204" pitchFamily="34" charset="0"/>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72707">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72707">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72707">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72707">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81000" y="228600"/>
            <a:ext cx="8305800" cy="685800"/>
          </a:xfrm>
        </p:spPr>
        <p:txBody>
          <a:bodyPr>
            <a:normAutofit/>
          </a:bodyPr>
          <a:lstStyle/>
          <a:p>
            <a:pPr algn="ctr" eaLnBrk="1" fontAlgn="auto" hangingPunct="1">
              <a:spcAft>
                <a:spcPts val="0"/>
              </a:spcAft>
              <a:defRPr/>
            </a:pPr>
            <a:r>
              <a:rPr lang="en-US" sz="2400" b="1" dirty="0">
                <a:solidFill>
                  <a:schemeClr val="bg1"/>
                </a:solidFill>
                <a:ea typeface="ＭＳ Ｐゴシック" pitchFamily="34" charset="-128"/>
              </a:rPr>
              <a:t>Board Rule 1266 - Continued</a:t>
            </a:r>
          </a:p>
        </p:txBody>
      </p:sp>
      <p:sp>
        <p:nvSpPr>
          <p:cNvPr id="90115" name="Rectangle 3"/>
          <p:cNvSpPr>
            <a:spLocks noGrp="1" noChangeArrowheads="1"/>
          </p:cNvSpPr>
          <p:nvPr>
            <p:ph idx="1"/>
          </p:nvPr>
        </p:nvSpPr>
        <p:spPr>
          <a:xfrm>
            <a:off x="381000" y="762000"/>
            <a:ext cx="8534400" cy="5943600"/>
          </a:xfrm>
        </p:spPr>
        <p:txBody>
          <a:bodyPr rtlCol="0">
            <a:normAutofit/>
          </a:bodyPr>
          <a:lstStyle/>
          <a:p>
            <a:pPr lvl="1" eaLnBrk="1" fontAlgn="auto" hangingPunct="1">
              <a:buFont typeface="Arial" panose="020B0604020202020204" pitchFamily="34" charset="0"/>
              <a:buChar char="•"/>
              <a:defRPr/>
            </a:pPr>
            <a:r>
              <a:rPr lang="en-US" altLang="en-US" sz="2200" dirty="0">
                <a:solidFill>
                  <a:srgbClr val="FF0000"/>
                </a:solidFill>
                <a:ea typeface="ＭＳ Ｐゴシック" panose="020B0600070205080204" pitchFamily="34" charset="-128"/>
                <a:cs typeface="Arial" panose="020B0604020202020204" pitchFamily="34" charset="0"/>
              </a:rPr>
              <a:t>Personal telephone calls, e-mail messages, and internet communications or use should be brief, kept to a minimum, limited to calls within the local calling area and </a:t>
            </a:r>
            <a:r>
              <a:rPr lang="en-US" altLang="en-US" sz="2200" u="sng" dirty="0">
                <a:solidFill>
                  <a:srgbClr val="FF0000"/>
                </a:solidFill>
                <a:ea typeface="ＭＳ Ｐゴシック" panose="020B0600070205080204" pitchFamily="34" charset="-128"/>
                <a:cs typeface="Arial" panose="020B0604020202020204" pitchFamily="34" charset="0"/>
              </a:rPr>
              <a:t>should be placed, received, or reviewed only during an employee’s lunch hour, break time or before or after work hours.</a:t>
            </a:r>
          </a:p>
          <a:p>
            <a:pPr lvl="1" eaLnBrk="1" fontAlgn="auto" hangingPunct="1">
              <a:buFont typeface="Arial" panose="020B0604020202020204" pitchFamily="34" charset="0"/>
              <a:buChar char="•"/>
              <a:defRPr/>
            </a:pPr>
            <a:r>
              <a:rPr lang="en-US" altLang="en-US" sz="2200" dirty="0">
                <a:solidFill>
                  <a:srgbClr val="FF0000"/>
                </a:solidFill>
                <a:ea typeface="ＭＳ Ｐゴシック" panose="020B0600070205080204" pitchFamily="34" charset="-128"/>
                <a:cs typeface="Arial" panose="020B0604020202020204" pitchFamily="34" charset="0"/>
              </a:rPr>
              <a:t>The District requests cooperation from its employees in keeping all such personal telephone calls to a minimum </a:t>
            </a:r>
            <a:r>
              <a:rPr lang="en-US" altLang="en-US" sz="2200" dirty="0">
                <a:solidFill>
                  <a:srgbClr val="191919"/>
                </a:solidFill>
                <a:ea typeface="ＭＳ Ｐゴシック" panose="020B0600070205080204" pitchFamily="34" charset="-128"/>
                <a:cs typeface="Arial" panose="020B0604020202020204" pitchFamily="34" charset="0"/>
              </a:rPr>
              <a:t>by asking others to call employees at work</a:t>
            </a:r>
            <a:r>
              <a:rPr lang="en-US" altLang="en-US" sz="2200" dirty="0">
                <a:solidFill>
                  <a:schemeClr val="bg2">
                    <a:lumMod val="50000"/>
                  </a:schemeClr>
                </a:solidFill>
                <a:ea typeface="ＭＳ Ｐゴシック" panose="020B0600070205080204" pitchFamily="34" charset="-128"/>
                <a:cs typeface="Arial" panose="020B0604020202020204" pitchFamily="34" charset="0"/>
              </a:rPr>
              <a:t> </a:t>
            </a:r>
            <a:r>
              <a:rPr lang="en-US" altLang="en-US" sz="2200" u="sng" dirty="0">
                <a:solidFill>
                  <a:srgbClr val="FF0000"/>
                </a:solidFill>
                <a:ea typeface="ＭＳ Ｐゴシック" panose="020B0600070205080204" pitchFamily="34" charset="-128"/>
                <a:cs typeface="Arial" panose="020B0604020202020204" pitchFamily="34" charset="0"/>
              </a:rPr>
              <a:t>only on urgent matters</a:t>
            </a:r>
            <a:r>
              <a:rPr lang="en-US" altLang="en-US" sz="2200" dirty="0">
                <a:solidFill>
                  <a:srgbClr val="FF0000"/>
                </a:solidFill>
                <a:ea typeface="ＭＳ Ｐゴシック" panose="020B0600070205080204" pitchFamily="34" charset="-128"/>
                <a:cs typeface="Arial" panose="020B0604020202020204" pitchFamily="34" charset="0"/>
              </a:rPr>
              <a:t>. </a:t>
            </a:r>
          </a:p>
          <a:p>
            <a:pPr lvl="1" eaLnBrk="1" fontAlgn="auto" hangingPunct="1">
              <a:buFont typeface="Arial" panose="020B0604020202020204" pitchFamily="34" charset="0"/>
              <a:buChar char="•"/>
              <a:defRPr/>
            </a:pPr>
            <a:r>
              <a:rPr lang="en-US" altLang="en-US" sz="2200" dirty="0">
                <a:solidFill>
                  <a:srgbClr val="191919"/>
                </a:solidFill>
                <a:ea typeface="ＭＳ Ｐゴシック" panose="020B0600070205080204" pitchFamily="34" charset="-128"/>
                <a:cs typeface="Arial" panose="020B0604020202020204" pitchFamily="34" charset="0"/>
              </a:rPr>
              <a:t>All other District equipment is, except in emergencies or other exigent circumstances, available exclusively for official District business. Employees of the District (as well as other users of the District’s computer or communications systems) have no reasonable expectation of privacy relative to the use of the District’s equipment or communication systems.</a:t>
            </a:r>
            <a:r>
              <a:rPr lang="en-US" altLang="en-US" sz="2200" dirty="0">
                <a:solidFill>
                  <a:srgbClr val="191919"/>
                </a:solidFill>
                <a:latin typeface="Arial" panose="020B0604020202020204" pitchFamily="34" charset="0"/>
                <a:ea typeface="ＭＳ Ｐゴシック" panose="020B0600070205080204" pitchFamily="34" charset="-128"/>
                <a:cs typeface="Arial" panose="020B0604020202020204" pitchFamily="34" charset="0"/>
              </a:rPr>
              <a:t> </a:t>
            </a:r>
          </a:p>
          <a:p>
            <a:pPr marL="0" indent="0" eaLnBrk="1" fontAlgn="auto" hangingPunct="1">
              <a:buFontTx/>
              <a:buNone/>
              <a:defRPr/>
            </a:pPr>
            <a:r>
              <a:rPr lang="en-US" altLang="en-US" sz="1200" dirty="0">
                <a:solidFill>
                  <a:schemeClr val="bg2">
                    <a:lumMod val="50000"/>
                  </a:schemeClr>
                </a:solidFill>
                <a:latin typeface="Arial" panose="020B0604020202020204" pitchFamily="34" charset="0"/>
                <a:ea typeface="ＭＳ Ｐゴシック" panose="020B0600070205080204" pitchFamily="34" charset="-128"/>
                <a:cs typeface="Arial" panose="020B0604020202020204" pitchFamily="34" charset="0"/>
              </a:rPr>
              <a:t>	</a:t>
            </a:r>
          </a:p>
        </p:txBody>
      </p:sp>
      <p:sp>
        <p:nvSpPr>
          <p:cNvPr id="171013" name="Slide Number Placeholder 1"/>
          <p:cNvSpPr>
            <a:spLocks noGrp="1"/>
          </p:cNvSpPr>
          <p:nvPr>
            <p:ph type="sldNum" sz="quarter" idx="12"/>
          </p:nvPr>
        </p:nvSpPr>
        <p:spPr bwMode="auto">
          <a:xfrm>
            <a:off x="7773988" y="5715000"/>
            <a:ext cx="85725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843A0C0-B41E-4220-8A3D-6BCB1BA504B8}" type="slidenum">
              <a:rPr lang="en-US" altLang="en-US" sz="1200" smtClean="0">
                <a:latin typeface="Verdana" panose="020B0604030504040204" pitchFamily="34" charset="0"/>
              </a:rPr>
              <a:pPr/>
              <a:t>86</a:t>
            </a:fld>
            <a:endParaRPr lang="en-US" altLang="en-US" sz="1200" dirty="0" smtClean="0">
              <a:latin typeface="Verdana" panose="020B060403050404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p:cTn id="7" dur="500" decel="50000" fill="hold">
                                          <p:stCondLst>
                                            <p:cond delay="0"/>
                                          </p:stCondLst>
                                        </p:cTn>
                                        <p:tgtEl>
                                          <p:spTgt spid="90115">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0115">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0115">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90115">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0115">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0115">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0115">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0115">
                                            <p:txEl>
                                              <p:pRg st="0" end="0"/>
                                            </p:txEl>
                                          </p:spTgt>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90115">
                                            <p:txEl>
                                              <p:pRg st="1" end="1"/>
                                            </p:txEl>
                                          </p:spTgt>
                                        </p:tgtEl>
                                        <p:attrNameLst>
                                          <p:attrName>style.visibility</p:attrName>
                                        </p:attrNameLst>
                                      </p:cBhvr>
                                      <p:to>
                                        <p:strVal val="visible"/>
                                      </p:to>
                                    </p:set>
                                    <p:anim calcmode="lin" valueType="num">
                                      <p:cBhvr>
                                        <p:cTn id="17" dur="500" decel="50000" fill="hold">
                                          <p:stCondLst>
                                            <p:cond delay="0"/>
                                          </p:stCondLst>
                                        </p:cTn>
                                        <p:tgtEl>
                                          <p:spTgt spid="90115">
                                            <p:txEl>
                                              <p:pRg st="1" end="1"/>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0115">
                                            <p:txEl>
                                              <p:pRg st="1" end="1"/>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0115">
                                            <p:txEl>
                                              <p:pRg st="1" end="1"/>
                                            </p:txEl>
                                          </p:spTgt>
                                        </p:tgtEl>
                                        <p:attrNameLst>
                                          <p:attrName>ppt_w</p:attrName>
                                        </p:attrNameLst>
                                      </p:cBhvr>
                                      <p:tavLst>
                                        <p:tav tm="0">
                                          <p:val>
                                            <p:strVal val="#ppt_w*.05"/>
                                          </p:val>
                                        </p:tav>
                                        <p:tav tm="100000">
                                          <p:val>
                                            <p:strVal val="#ppt_w"/>
                                          </p:val>
                                        </p:tav>
                                      </p:tavLst>
                                    </p:anim>
                                    <p:anim calcmode="lin" valueType="num">
                                      <p:cBhvr>
                                        <p:cTn id="20" dur="1000" fill="hold"/>
                                        <p:tgtEl>
                                          <p:spTgt spid="90115">
                                            <p:txEl>
                                              <p:pRg st="1" end="1"/>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0115">
                                            <p:txEl>
                                              <p:pRg st="1" end="1"/>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0115">
                                            <p:txEl>
                                              <p:pRg st="1" end="1"/>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0115">
                                            <p:txEl>
                                              <p:pRg st="1" end="1"/>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0115">
                                            <p:txEl>
                                              <p:pRg st="1" end="1"/>
                                            </p:txEl>
                                          </p:spTgt>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90115">
                                            <p:txEl>
                                              <p:pRg st="2" end="2"/>
                                            </p:txEl>
                                          </p:spTgt>
                                        </p:tgtEl>
                                        <p:attrNameLst>
                                          <p:attrName>style.visibility</p:attrName>
                                        </p:attrNameLst>
                                      </p:cBhvr>
                                      <p:to>
                                        <p:strVal val="visible"/>
                                      </p:to>
                                    </p:set>
                                    <p:anim calcmode="lin" valueType="num">
                                      <p:cBhvr>
                                        <p:cTn id="27" dur="500" decel="50000" fill="hold">
                                          <p:stCondLst>
                                            <p:cond delay="0"/>
                                          </p:stCondLst>
                                        </p:cTn>
                                        <p:tgtEl>
                                          <p:spTgt spid="90115">
                                            <p:txEl>
                                              <p:pRg st="2" end="2"/>
                                            </p:txEl>
                                          </p:spTgt>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90115">
                                            <p:txEl>
                                              <p:pRg st="2" end="2"/>
                                            </p:txEl>
                                          </p:spTgt>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90115">
                                            <p:txEl>
                                              <p:pRg st="2" end="2"/>
                                            </p:txEl>
                                          </p:spTgt>
                                        </p:tgtEl>
                                        <p:attrNameLst>
                                          <p:attrName>ppt_w</p:attrName>
                                        </p:attrNameLst>
                                      </p:cBhvr>
                                      <p:tavLst>
                                        <p:tav tm="0">
                                          <p:val>
                                            <p:strVal val="#ppt_w*.05"/>
                                          </p:val>
                                        </p:tav>
                                        <p:tav tm="100000">
                                          <p:val>
                                            <p:strVal val="#ppt_w"/>
                                          </p:val>
                                        </p:tav>
                                      </p:tavLst>
                                    </p:anim>
                                    <p:anim calcmode="lin" valueType="num">
                                      <p:cBhvr>
                                        <p:cTn id="30" dur="1000" fill="hold"/>
                                        <p:tgtEl>
                                          <p:spTgt spid="90115">
                                            <p:txEl>
                                              <p:pRg st="2" end="2"/>
                                            </p:txEl>
                                          </p:spTgt>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90115">
                                            <p:txEl>
                                              <p:pRg st="2" end="2"/>
                                            </p:txEl>
                                          </p:spTgt>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90115">
                                            <p:txEl>
                                              <p:pRg st="2" end="2"/>
                                            </p:txEl>
                                          </p:spTgt>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90115">
                                            <p:txEl>
                                              <p:pRg st="2" end="2"/>
                                            </p:txEl>
                                          </p:spTgt>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90115">
                                            <p:txEl>
                                              <p:pRg st="2" end="2"/>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90115">
                                            <p:txEl>
                                              <p:pRg st="3" end="3"/>
                                            </p:txEl>
                                          </p:spTgt>
                                        </p:tgtEl>
                                        <p:attrNameLst>
                                          <p:attrName>style.visibility</p:attrName>
                                        </p:attrNameLst>
                                      </p:cBhvr>
                                      <p:to>
                                        <p:strVal val="visible"/>
                                      </p:to>
                                    </p:set>
                                    <p:anim calcmode="lin" valueType="num">
                                      <p:cBhvr>
                                        <p:cTn id="39" dur="500" decel="50000" fill="hold">
                                          <p:stCondLst>
                                            <p:cond delay="0"/>
                                          </p:stCondLst>
                                        </p:cTn>
                                        <p:tgtEl>
                                          <p:spTgt spid="90115">
                                            <p:txEl>
                                              <p:pRg st="3" end="3"/>
                                            </p:txEl>
                                          </p:spTgt>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90115">
                                            <p:txEl>
                                              <p:pRg st="3" end="3"/>
                                            </p:txEl>
                                          </p:spTgt>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90115">
                                            <p:txEl>
                                              <p:pRg st="3" end="3"/>
                                            </p:txEl>
                                          </p:spTgt>
                                        </p:tgtEl>
                                        <p:attrNameLst>
                                          <p:attrName>ppt_w</p:attrName>
                                        </p:attrNameLst>
                                      </p:cBhvr>
                                      <p:tavLst>
                                        <p:tav tm="0">
                                          <p:val>
                                            <p:strVal val="#ppt_w*.05"/>
                                          </p:val>
                                        </p:tav>
                                        <p:tav tm="100000">
                                          <p:val>
                                            <p:strVal val="#ppt_w"/>
                                          </p:val>
                                        </p:tav>
                                      </p:tavLst>
                                    </p:anim>
                                    <p:anim calcmode="lin" valueType="num">
                                      <p:cBhvr>
                                        <p:cTn id="42" dur="1000" fill="hold"/>
                                        <p:tgtEl>
                                          <p:spTgt spid="90115">
                                            <p:txEl>
                                              <p:pRg st="3" end="3"/>
                                            </p:txEl>
                                          </p:spTgt>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90115">
                                            <p:txEl>
                                              <p:pRg st="3" end="3"/>
                                            </p:txEl>
                                          </p:spTgt>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90115">
                                            <p:txEl>
                                              <p:pRg st="3" end="3"/>
                                            </p:txEl>
                                          </p:spTgt>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90115">
                                            <p:txEl>
                                              <p:pRg st="3" end="3"/>
                                            </p:txEl>
                                          </p:spTgt>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901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41325" y="152400"/>
            <a:ext cx="8305800" cy="838200"/>
          </a:xfrm>
        </p:spPr>
        <p:txBody>
          <a:bodyPr/>
          <a:lstStyle/>
          <a:p>
            <a:pPr algn="ctr" eaLnBrk="1" fontAlgn="auto" hangingPunct="1">
              <a:spcAft>
                <a:spcPts val="0"/>
              </a:spcAft>
              <a:defRPr/>
            </a:pPr>
            <a:r>
              <a:rPr lang="en-US" sz="3600" dirty="0">
                <a:solidFill>
                  <a:srgbClr val="7030A0"/>
                </a:solidFill>
                <a:ea typeface="ＭＳ Ｐゴシック" pitchFamily="34" charset="-128"/>
              </a:rPr>
              <a:t>Questions</a:t>
            </a:r>
            <a:r>
              <a:rPr lang="en-US" dirty="0">
                <a:solidFill>
                  <a:srgbClr val="7030A0"/>
                </a:solidFill>
                <a:ea typeface="ＭＳ Ｐゴシック" pitchFamily="34" charset="-128"/>
              </a:rPr>
              <a:t>? </a:t>
            </a:r>
          </a:p>
        </p:txBody>
      </p:sp>
      <p:sp>
        <p:nvSpPr>
          <p:cNvPr id="176131" name="Slide Number Placeholder 1"/>
          <p:cNvSpPr>
            <a:spLocks noGrp="1"/>
          </p:cNvSpPr>
          <p:nvPr>
            <p:ph type="sldNum" sz="quarter" idx="12"/>
          </p:nvPr>
        </p:nvSpPr>
        <p:spPr bwMode="auto">
          <a:xfrm>
            <a:off x="7772400" y="5578475"/>
            <a:ext cx="858838" cy="66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6C1B00F-4E34-4999-98DE-2BA94FDE61FB}" type="slidenum">
              <a:rPr lang="en-US" altLang="en-US" sz="1200" smtClean="0">
                <a:latin typeface="Verdana" panose="020B0604030504040204" pitchFamily="34" charset="0"/>
              </a:rPr>
              <a:pPr/>
              <a:t>87</a:t>
            </a:fld>
            <a:endParaRPr lang="en-US" altLang="en-US" sz="1200" smtClean="0">
              <a:latin typeface="Verdana" panose="020B0604030504040204" pitchFamily="34" charset="0"/>
            </a:endParaRPr>
          </a:p>
        </p:txBody>
      </p:sp>
      <p:sp>
        <p:nvSpPr>
          <p:cNvPr id="74755" name="Title 1"/>
          <p:cNvSpPr txBox="1">
            <a:spLocks/>
          </p:cNvSpPr>
          <p:nvPr/>
        </p:nvSpPr>
        <p:spPr bwMode="auto">
          <a:xfrm>
            <a:off x="442913" y="990600"/>
            <a:ext cx="8305800" cy="5592763"/>
          </a:xfrm>
          <a:prstGeom prst="rect">
            <a:avLst/>
          </a:prstGeom>
          <a:noFill/>
          <a:ln>
            <a:noFill/>
          </a:ln>
        </p:spPr>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a:defRPr/>
            </a:pPr>
            <a:endParaRPr lang="en-US" b="1" dirty="0">
              <a:solidFill>
                <a:srgbClr val="7030A0"/>
              </a:solidFill>
              <a:latin typeface="Verdana" pitchFamily="34" charset="0"/>
            </a:endParaRPr>
          </a:p>
          <a:p>
            <a:pPr algn="ctr">
              <a:defRPr/>
            </a:pPr>
            <a:endParaRPr lang="en-US" b="1" dirty="0">
              <a:solidFill>
                <a:srgbClr val="7030A0"/>
              </a:solidFill>
              <a:latin typeface="Verdana" pitchFamily="34" charset="0"/>
            </a:endParaRPr>
          </a:p>
          <a:p>
            <a:pPr algn="ctr">
              <a:defRPr/>
            </a:pPr>
            <a:r>
              <a:rPr lang="en-US" b="1" dirty="0">
                <a:solidFill>
                  <a:srgbClr val="7030A0"/>
                </a:solidFill>
                <a:latin typeface="Verdana" pitchFamily="34" charset="0"/>
              </a:rPr>
              <a:t>ITD Human Resources Staff Contact Numbers</a:t>
            </a:r>
          </a:p>
          <a:p>
            <a:pPr>
              <a:defRPr/>
            </a:pPr>
            <a:endParaRPr lang="en-US" b="1" dirty="0">
              <a:solidFill>
                <a:srgbClr val="7030A0"/>
              </a:solidFill>
              <a:latin typeface="Verdana" pitchFamily="34" charset="0"/>
            </a:endParaRPr>
          </a:p>
          <a:p>
            <a:pPr algn="ctr">
              <a:defRPr/>
            </a:pPr>
            <a:r>
              <a:rPr lang="en-US" b="1" dirty="0" smtClean="0">
                <a:solidFill>
                  <a:srgbClr val="7030A0"/>
                </a:solidFill>
                <a:latin typeface="Verdana" pitchFamily="34" charset="0"/>
              </a:rPr>
              <a:t>Carly Ntoya, </a:t>
            </a:r>
            <a:r>
              <a:rPr lang="en-US" b="1" dirty="0">
                <a:solidFill>
                  <a:srgbClr val="7030A0"/>
                </a:solidFill>
                <a:latin typeface="Verdana" pitchFamily="34" charset="0"/>
              </a:rPr>
              <a:t>Division Human Resources Administrator: </a:t>
            </a:r>
            <a:endParaRPr lang="en-US" b="1" dirty="0" smtClean="0">
              <a:solidFill>
                <a:srgbClr val="7030A0"/>
              </a:solidFill>
              <a:latin typeface="Verdana" pitchFamily="34" charset="0"/>
            </a:endParaRPr>
          </a:p>
          <a:p>
            <a:pPr algn="ctr">
              <a:defRPr/>
            </a:pPr>
            <a:r>
              <a:rPr lang="en-US" b="1" dirty="0" smtClean="0">
                <a:solidFill>
                  <a:srgbClr val="7030A0"/>
                </a:solidFill>
                <a:latin typeface="Verdana" pitchFamily="34" charset="0"/>
              </a:rPr>
              <a:t>213-241-0310</a:t>
            </a:r>
            <a:endParaRPr lang="en-US" b="1" dirty="0">
              <a:solidFill>
                <a:srgbClr val="7030A0"/>
              </a:solidFill>
              <a:latin typeface="Verdana" pitchFamily="34" charset="0"/>
            </a:endParaRPr>
          </a:p>
          <a:p>
            <a:pPr algn="ctr">
              <a:defRPr/>
            </a:pPr>
            <a:endParaRPr lang="en-US" b="1" dirty="0">
              <a:solidFill>
                <a:srgbClr val="7030A0"/>
              </a:solidFill>
              <a:latin typeface="Verdana" pitchFamily="34" charset="0"/>
            </a:endParaRPr>
          </a:p>
          <a:p>
            <a:pPr algn="ctr">
              <a:defRPr/>
            </a:pPr>
            <a:r>
              <a:rPr lang="en-US" b="1" dirty="0">
                <a:solidFill>
                  <a:srgbClr val="7030A0"/>
                </a:solidFill>
                <a:latin typeface="Verdana" pitchFamily="34" charset="0"/>
              </a:rPr>
              <a:t>Lionel Barreda, Senior Human Resources Representative: </a:t>
            </a:r>
          </a:p>
          <a:p>
            <a:pPr algn="ctr">
              <a:defRPr/>
            </a:pPr>
            <a:r>
              <a:rPr lang="en-US" b="1" dirty="0">
                <a:solidFill>
                  <a:srgbClr val="7030A0"/>
                </a:solidFill>
                <a:latin typeface="Verdana" pitchFamily="34" charset="0"/>
              </a:rPr>
              <a:t>213-241-3985</a:t>
            </a:r>
          </a:p>
          <a:p>
            <a:pPr algn="ctr">
              <a:defRPr/>
            </a:pPr>
            <a:endParaRPr lang="en-US" b="1" dirty="0">
              <a:solidFill>
                <a:srgbClr val="7030A0"/>
              </a:solidFill>
              <a:latin typeface="Verdana" pitchFamily="34" charset="0"/>
            </a:endParaRPr>
          </a:p>
          <a:p>
            <a:pPr algn="ctr">
              <a:defRPr/>
            </a:pPr>
            <a:r>
              <a:rPr lang="en-US" b="1" dirty="0">
                <a:solidFill>
                  <a:srgbClr val="7030A0"/>
                </a:solidFill>
                <a:latin typeface="Verdana" pitchFamily="34" charset="0"/>
              </a:rPr>
              <a:t>Maggie Mohler, Secretary: 213-241-2687</a:t>
            </a:r>
          </a:p>
          <a:p>
            <a:pPr algn="ctr">
              <a:defRPr/>
            </a:pPr>
            <a:endParaRPr lang="en-US" b="1" dirty="0">
              <a:solidFill>
                <a:srgbClr val="7030A0"/>
              </a:solidFill>
              <a:latin typeface="Verdana" pitchFamily="34" charset="0"/>
            </a:endParaRPr>
          </a:p>
          <a:p>
            <a:pPr algn="ctr">
              <a:defRPr/>
            </a:pPr>
            <a:r>
              <a:rPr lang="en-US" b="1" dirty="0">
                <a:solidFill>
                  <a:srgbClr val="7030A0"/>
                </a:solidFill>
                <a:latin typeface="Verdana" pitchFamily="34" charset="0"/>
              </a:rPr>
              <a:t>Confidential Fax: 213-241-4137</a:t>
            </a:r>
          </a:p>
          <a:p>
            <a:pPr algn="ctr">
              <a:defRPr/>
            </a:pPr>
            <a:endParaRPr lang="en-US" b="1" dirty="0">
              <a:solidFill>
                <a:srgbClr val="7030A0"/>
              </a:solidFill>
              <a:latin typeface="Verdana" pitchFamily="34" charset="0"/>
            </a:endParaRPr>
          </a:p>
          <a:p>
            <a:pPr algn="ctr">
              <a:defRPr/>
            </a:pPr>
            <a:r>
              <a:rPr lang="en-US" b="1" dirty="0">
                <a:solidFill>
                  <a:srgbClr val="7030A0"/>
                </a:solidFill>
                <a:latin typeface="Verdana" pitchFamily="34" charset="0"/>
              </a:rPr>
              <a:t>Please download and read the all of the Administrative Certification Policies at the ITD HR Website:  </a:t>
            </a:r>
          </a:p>
          <a:p>
            <a:pPr algn="ctr">
              <a:defRPr/>
            </a:pPr>
            <a:endParaRPr lang="en-US" b="1" dirty="0">
              <a:solidFill>
                <a:srgbClr val="FF0000"/>
              </a:solidFill>
              <a:latin typeface="Verdana" pitchFamily="34" charset="0"/>
              <a:hlinkClick r:id="rId3"/>
            </a:endParaRPr>
          </a:p>
          <a:p>
            <a:pPr algn="ctr">
              <a:defRPr/>
            </a:pPr>
            <a:r>
              <a:rPr lang="en-US" b="1" dirty="0">
                <a:solidFill>
                  <a:srgbClr val="FF0000"/>
                </a:solidFill>
                <a:latin typeface="Verdana" pitchFamily="34" charset="0"/>
                <a:hlinkClick r:id="rId3"/>
              </a:rPr>
              <a:t>http://achieve.lausd.net/ithr</a:t>
            </a:r>
            <a:endParaRPr lang="en-US" b="1" dirty="0">
              <a:solidFill>
                <a:srgbClr val="FF0000"/>
              </a:solidFill>
              <a:latin typeface="Verdana" pitchFamily="34" charset="0"/>
            </a:endParaRPr>
          </a:p>
          <a:p>
            <a:pPr>
              <a:defRPr/>
            </a:pPr>
            <a:endParaRPr lang="en-US" b="1" dirty="0">
              <a:solidFill>
                <a:srgbClr val="7030A0"/>
              </a:solidFill>
              <a:latin typeface="Verdana" pitchFamily="34" charset="0"/>
            </a:endParaRPr>
          </a:p>
          <a:p>
            <a:pPr algn="ctr">
              <a:defRPr/>
            </a:pPr>
            <a:r>
              <a:rPr lang="en-US" b="1" dirty="0">
                <a:solidFill>
                  <a:srgbClr val="7030A0"/>
                </a:solidFill>
                <a:latin typeface="Verdana" pitchFamily="34" charset="0"/>
              </a:rPr>
              <a:t>Click on the download link on the home page.  </a:t>
            </a:r>
          </a:p>
          <a:p>
            <a:pPr>
              <a:defRPr/>
            </a:pPr>
            <a:endParaRPr lang="en-US" b="1" dirty="0">
              <a:solidFill>
                <a:srgbClr val="7030A0"/>
              </a:solidFill>
              <a:latin typeface="Verdana" pitchFamily="34" charset="0"/>
            </a:endParaRPr>
          </a:p>
          <a:p>
            <a:pPr>
              <a:defRPr/>
            </a:pPr>
            <a:endParaRPr lang="en-US" b="1" dirty="0">
              <a:solidFill>
                <a:srgbClr val="7030A0"/>
              </a:solidFill>
              <a:latin typeface="Verdana" pitchFamily="34" charset="0"/>
            </a:endParaRPr>
          </a:p>
        </p:txBody>
      </p:sp>
    </p:spTree>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81000" y="304800"/>
            <a:ext cx="8305800" cy="838200"/>
          </a:xfrm>
        </p:spPr>
        <p:txBody>
          <a:bodyPr/>
          <a:lstStyle/>
          <a:p>
            <a:pPr eaLnBrk="1" fontAlgn="auto" hangingPunct="1">
              <a:spcAft>
                <a:spcPts val="0"/>
              </a:spcAft>
              <a:defRPr/>
            </a:pPr>
            <a:r>
              <a:rPr lang="en-US" altLang="en-US" b="1" dirty="0">
                <a:solidFill>
                  <a:schemeClr val="bg1"/>
                </a:solidFill>
                <a:ea typeface="ＭＳ Ｐゴシック" panose="020B0600070205080204" pitchFamily="34" charset="-128"/>
              </a:rPr>
              <a:t>Bullying &amp; Hazing Policy  (BUL - 5212.2)</a:t>
            </a:r>
            <a:endParaRPr lang="en-US" altLang="en-US" dirty="0">
              <a:solidFill>
                <a:schemeClr val="bg1"/>
              </a:solidFill>
              <a:ea typeface="ＭＳ Ｐゴシック" panose="020B0600070205080204" pitchFamily="34" charset="-128"/>
            </a:endParaRPr>
          </a:p>
        </p:txBody>
      </p:sp>
      <p:sp>
        <p:nvSpPr>
          <p:cNvPr id="43011" name="Content Placeholder 2"/>
          <p:cNvSpPr>
            <a:spLocks noGrp="1"/>
          </p:cNvSpPr>
          <p:nvPr>
            <p:ph idx="1"/>
          </p:nvPr>
        </p:nvSpPr>
        <p:spPr>
          <a:xfrm>
            <a:off x="457200" y="990600"/>
            <a:ext cx="8305800" cy="5486400"/>
          </a:xfrm>
        </p:spPr>
        <p:txBody>
          <a:bodyPr/>
          <a:lstStyle/>
          <a:p>
            <a:pPr eaLnBrk="1" hangingPunct="1"/>
            <a:endParaRPr lang="en-US" altLang="en-US" sz="2800" dirty="0" smtClean="0">
              <a:solidFill>
                <a:srgbClr val="251074"/>
              </a:solidFill>
              <a:ea typeface="ＭＳ Ｐゴシック" panose="020B0600070205080204" pitchFamily="34" charset="-128"/>
            </a:endParaRPr>
          </a:p>
          <a:p>
            <a:pPr eaLnBrk="1" hangingPunct="1"/>
            <a:r>
              <a:rPr lang="en-US" altLang="en-US" sz="3200" dirty="0" smtClean="0">
                <a:solidFill>
                  <a:schemeClr val="bg1"/>
                </a:solidFill>
                <a:ea typeface="ＭＳ Ｐゴシック" panose="020B0600070205080204" pitchFamily="34" charset="-128"/>
              </a:rPr>
              <a:t>Bullying and Hazing Policy (Student-to-Student, Adult-to-Student and Student-to-Adult) </a:t>
            </a:r>
          </a:p>
          <a:p>
            <a:pPr eaLnBrk="1" hangingPunct="1"/>
            <a:r>
              <a:rPr lang="en-US" altLang="en-US" sz="2400" b="1" dirty="0" smtClean="0">
                <a:solidFill>
                  <a:schemeClr val="bg1"/>
                </a:solidFill>
                <a:ea typeface="ＭＳ Ｐゴシック" panose="020B0600070205080204" pitchFamily="34" charset="-128"/>
              </a:rPr>
              <a:t>This bulletin also reaffirms the policy against bullying in all areas of the District’s jurisdiction, updates the definition and types of bullying and provides recommendations on the investigations, monitoring, documentation and communication regarding incidents of bullying and hazing.</a:t>
            </a:r>
          </a:p>
          <a:p>
            <a:pPr eaLnBrk="1" hangingPunct="1"/>
            <a:r>
              <a:rPr lang="en-US" altLang="en-US" sz="2400" dirty="0">
                <a:solidFill>
                  <a:schemeClr val="bg1"/>
                </a:solidFill>
                <a:ea typeface="ＭＳ Ｐゴシック" panose="020B0600070205080204" pitchFamily="34" charset="-128"/>
              </a:rPr>
              <a:t>Some acts of bullying or hazing may constitute other categories of misconduct, such as assault, battery, child abuse, hate-motivated incident, criminal activity, or sexual harassment and, as such, violate other District policies. </a:t>
            </a:r>
          </a:p>
          <a:p>
            <a:pPr marL="0" indent="0" eaLnBrk="1" hangingPunct="1">
              <a:buNone/>
            </a:pPr>
            <a:endParaRPr lang="en-US" altLang="en-US" dirty="0" smtClean="0">
              <a:ea typeface="ＭＳ Ｐゴシック" panose="020B0600070205080204" pitchFamily="34" charset="-128"/>
            </a:endParaRPr>
          </a:p>
          <a:p>
            <a:pPr eaLnBrk="1" hangingPunct="1"/>
            <a:endParaRPr lang="en-US" altLang="en-US" dirty="0" smtClean="0">
              <a:ea typeface="ＭＳ Ｐゴシック" panose="020B0600070205080204" pitchFamily="34" charset="-128"/>
            </a:endParaRPr>
          </a:p>
        </p:txBody>
      </p:sp>
      <p:sp>
        <p:nvSpPr>
          <p:cNvPr id="430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1CC3169-C595-4965-BF3B-D9D2EB3E484E}" type="slidenum">
              <a:rPr lang="en-US" altLang="en-US" smtClean="0">
                <a:latin typeface="Verdana" panose="020B0604030504040204" pitchFamily="34" charset="0"/>
              </a:rPr>
              <a:pPr/>
              <a:t>9</a:t>
            </a:fld>
            <a:endParaRPr lang="en-US" altLang="en-US" dirty="0" smtClean="0">
              <a:latin typeface="Verdana" panose="020B0604030504040204" pitchFamily="34" charset="0"/>
            </a:endParaRPr>
          </a:p>
        </p:txBody>
      </p:sp>
    </p:spTree>
  </p:cSld>
  <p:clrMapOvr>
    <a:masterClrMapping/>
  </p:clrMapOvr>
  <p:transition spd="slow">
    <p:checker/>
  </p:transition>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62000"/>
                <a:satMod val="200000"/>
                <a:lumMod val="124000"/>
              </a:schemeClr>
            </a:gs>
            <a:gs pos="100000">
              <a:schemeClr val="phClr">
                <a:shade val="96000"/>
                <a:hueMod val="88000"/>
                <a:satMod val="220000"/>
                <a:lumMod val="8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282EB108-EDE6-4B8E-957B-D4A69BF580E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75917</TotalTime>
  <Words>7657</Words>
  <Application>Microsoft Office PowerPoint</Application>
  <PresentationFormat>On-screen Show (4:3)</PresentationFormat>
  <Paragraphs>721</Paragraphs>
  <Slides>87</Slides>
  <Notes>41</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87</vt:i4>
      </vt:variant>
    </vt:vector>
  </HeadingPairs>
  <TitlesOfParts>
    <vt:vector size="100" baseType="lpstr">
      <vt:lpstr>ＭＳ Ｐゴシック</vt:lpstr>
      <vt:lpstr>Arial</vt:lpstr>
      <vt:lpstr>Arial Narrow</vt:lpstr>
      <vt:lpstr>Candara</vt:lpstr>
      <vt:lpstr>Courier New</vt:lpstr>
      <vt:lpstr>DotumChe</vt:lpstr>
      <vt:lpstr>Gisha</vt:lpstr>
      <vt:lpstr>HGｺﾞｼｯｸM</vt:lpstr>
      <vt:lpstr>Times New Roman</vt:lpstr>
      <vt:lpstr>Verdana</vt:lpstr>
      <vt:lpstr>Wingdings</vt:lpstr>
      <vt:lpstr>Wingdings 3</vt:lpstr>
      <vt:lpstr>Slice</vt:lpstr>
      <vt:lpstr>Los Angeles Unified School District </vt:lpstr>
      <vt:lpstr>PowerPoint Presentation</vt:lpstr>
      <vt:lpstr>AGENDA </vt:lpstr>
      <vt:lpstr>AGENDA </vt:lpstr>
      <vt:lpstr>AGENDA </vt:lpstr>
      <vt:lpstr>PowerPoint Presentation</vt:lpstr>
      <vt:lpstr>AGENDA TOPICS Other important District and Division.. </vt:lpstr>
      <vt:lpstr>    The Directors of Student Medical and Employee Health Services manage the Automated External Defibrillators (AEDs) Program of Los Angeles Unified School District (LAUSD). AED’s are located on multiple floors in the Beaudry building.  The policies and protocols provide uniformity and guidance in the administration and maintenance of the AED Program. Trained personnel will use an AED on persons who are unconscious, not breathing, or gasping, and not exhibiting signs of circulation. AEDs will be maintained on the premises of selected schools, and other locations in the Los Angeles Unified School District.    </vt:lpstr>
      <vt:lpstr>Bullying &amp; Hazing Policy  (BUL - 5212.2)</vt:lpstr>
      <vt:lpstr>All incidents must meet the impact criteria of bullying to be considered as such:  </vt:lpstr>
      <vt:lpstr>Bullying &amp; Hazing Policy  (BUL - 5212.2)</vt:lpstr>
      <vt:lpstr> STAFF RESPONSIBILITIES    </vt:lpstr>
      <vt:lpstr>Bullying &amp; Hazing Policy  (BUL - 5212.2) </vt:lpstr>
      <vt:lpstr>Child Abuse Awareness Training (BUL-6338.4)</vt:lpstr>
      <vt:lpstr>Child Abuse Reporting BUL-1347.4</vt:lpstr>
      <vt:lpstr>Child Abuse Reporting BUL - 1347.4</vt:lpstr>
      <vt:lpstr>Child Abuse Reporting BUL - 1347.4 - Continued</vt:lpstr>
      <vt:lpstr>Child Abuse Awareness Training (6338.4)</vt:lpstr>
      <vt:lpstr>Child Abuse Reporting (Continued)</vt:lpstr>
      <vt:lpstr>Child Abuse Reporting (Continued)</vt:lpstr>
      <vt:lpstr>BUL - 5167.0 Code Of Conduct With Students</vt:lpstr>
      <vt:lpstr>PowerPoint Presentation</vt:lpstr>
      <vt:lpstr>  Attendance Review</vt:lpstr>
      <vt:lpstr>Absence Management Report</vt:lpstr>
      <vt:lpstr>BOE report 393-0304   LAUSD Employee Attendance Policy</vt:lpstr>
      <vt:lpstr>Attendance Policy, updates, Guidelines</vt:lpstr>
      <vt:lpstr>LAUSD Employee Attendance Policy</vt:lpstr>
      <vt:lpstr>ITD Employee Attendance Policy cont’d</vt:lpstr>
      <vt:lpstr>What is a 96% Attendance Rate?</vt:lpstr>
      <vt:lpstr>Protected / Unprotected Hours</vt:lpstr>
      <vt:lpstr>Staff Attendance Overview ITD will:</vt:lpstr>
      <vt:lpstr>  Certification of Absence Forms   BUL-6307.5   </vt:lpstr>
      <vt:lpstr>Attendance Policy, updates, Guidelines</vt:lpstr>
      <vt:lpstr>Attendance Policy, updates, Guidelines</vt:lpstr>
      <vt:lpstr>PowerPoint Presentation</vt:lpstr>
      <vt:lpstr>PowerPoint Presentation</vt:lpstr>
      <vt:lpstr>ATTENDANCE POLICY  BUL 6307.5 REQUIRED RECORD KEEPING…</vt:lpstr>
      <vt:lpstr>Sign-In/Sign-Out Policy (March )</vt:lpstr>
      <vt:lpstr>BUL-3772.3  Injury &amp; Illness Prevention Program </vt:lpstr>
      <vt:lpstr>PowerPoint Presentation</vt:lpstr>
      <vt:lpstr>Ethics Policy (BUL - 4748.0)</vt:lpstr>
      <vt:lpstr>Synopsis of Existing Ethics Policies</vt:lpstr>
      <vt:lpstr> Employee Code Of Ethics Overview </vt:lpstr>
      <vt:lpstr>Employee Code of Conduct continued…</vt:lpstr>
      <vt:lpstr>BUL-1205.3 Family and Medical Leave Act &amp; California Family Rights Act Policy</vt:lpstr>
      <vt:lpstr> SECTION II  BUL-1205.3 Family and Medical Leave Act &amp; California Family Rights Act Policy     </vt:lpstr>
      <vt:lpstr>SECTION II BUL-4569.1(Rev. June 9, 2014)  Reasonable Accommodation  for Individuals with Disabilities</vt:lpstr>
      <vt:lpstr>SECTION II - BUL—4991.9 Mandatory Posting of Regulatory Notices  Relating to Federal and State Employment Laws</vt:lpstr>
      <vt:lpstr>CYBER Security Awareness </vt:lpstr>
      <vt:lpstr>IT SECURITY_SOCIAL ENGINEERING AND PHISHING</vt:lpstr>
      <vt:lpstr>IT SECURITY PHYSICAL SECURITY</vt:lpstr>
      <vt:lpstr>Reporting Phishing Email Attacks</vt:lpstr>
      <vt:lpstr>INTERNET SAFETY BUL-5688.2 - Social Media Policy for Employees and Associated Persons (Rev. 1/2015) </vt:lpstr>
      <vt:lpstr>Internet Safety - Continued</vt:lpstr>
      <vt:lpstr> Internet Safety - Continued</vt:lpstr>
      <vt:lpstr>Internet Safety Responsible Use Policy</vt:lpstr>
      <vt:lpstr>NON DISCRIMINATION</vt:lpstr>
      <vt:lpstr>NON DISCRIMINATION  BUL-2521.2 TITLE IX COMPLAINT PROCESS </vt:lpstr>
      <vt:lpstr>PowerPoint Presentation</vt:lpstr>
      <vt:lpstr>Sexual Harassment  Sexual Harassment Student-to-Adult (BUL-3349.1)</vt:lpstr>
      <vt:lpstr>PowerPoint Presentation</vt:lpstr>
      <vt:lpstr>Nondiscrimination Information &amp; Sexual Harassment Policy Mandatory Postings/required notices </vt:lpstr>
      <vt:lpstr>Nondiscrimination Information &amp; Sexual Harassment Policy  Mandatory Postings/required notices</vt:lpstr>
      <vt:lpstr>  Cal/OSHA Log of Injuries and Illnesses  (REF-5693.2)     </vt:lpstr>
      <vt:lpstr>Student and employee security Incident System Tracking Accountability Report (ISTAR)Bul-5269.2</vt:lpstr>
      <vt:lpstr>PowerPoint Presentation</vt:lpstr>
      <vt:lpstr>PowerPoint Presentation</vt:lpstr>
      <vt:lpstr>Suicide PREVENTION, THREAT,  AND CRISIS INTERVENTION  </vt:lpstr>
      <vt:lpstr>Threat Assessment and Management  (Student-to-Student, Student-to-Adult)Bul-5799.0  </vt:lpstr>
      <vt:lpstr>MEM 5159.8 Uniform Complaint Procedures (UCP)</vt:lpstr>
      <vt:lpstr>PowerPoint Presentation</vt:lpstr>
      <vt:lpstr>PowerPoint Presentation</vt:lpstr>
      <vt:lpstr>Special classification requirements</vt:lpstr>
      <vt:lpstr>DRUG ALCOHOL AND TOBACCO-FREE WORKPLACE (BUL-6488.1)</vt:lpstr>
      <vt:lpstr>Drug Alcohol And Tobacco-Free Workplace - Continued</vt:lpstr>
      <vt:lpstr>Workplace Violence, Bullying  and Threats - Adults to Adults    (BUL–5798.0)</vt:lpstr>
      <vt:lpstr>Workplace Violence, Bullying  and Threats (Adults to Adults )   Continued</vt:lpstr>
      <vt:lpstr>BUL-5996.1 Overtime Policy</vt:lpstr>
      <vt:lpstr>Use of Privately Owned Vehicles  (BUL - 5310.0)</vt:lpstr>
      <vt:lpstr>District Owned Vehicles, Policies, Procedures, and Responsibilities (BUL-6401.1)</vt:lpstr>
      <vt:lpstr>District Owned Vehicles, Policies, Procedures, and Responsibilities Continued</vt:lpstr>
      <vt:lpstr>  BUL-1077.2 Information Protection Policy       </vt:lpstr>
      <vt:lpstr>Security of Personnel Information</vt:lpstr>
      <vt:lpstr>Security for Personal Items Personal Belongings, Valuables and District Property</vt:lpstr>
      <vt:lpstr>USE OF DISTRICT PROPERTY AND EQUIPMENT BY EMPLOYEES  BOARD RULE 1266 </vt:lpstr>
      <vt:lpstr>Board Rule 1266 - Continued</vt:lpstr>
      <vt:lpstr>Questions? </vt:lpstr>
    </vt:vector>
  </TitlesOfParts>
  <Company>Los Angeles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Division Human Resources Admin</dc:title>
  <dc:creator>Michael Williams</dc:creator>
  <cp:lastModifiedBy>Tenas, Carlos</cp:lastModifiedBy>
  <cp:revision>908</cp:revision>
  <cp:lastPrinted>2017-10-25T17:22:33Z</cp:lastPrinted>
  <dcterms:created xsi:type="dcterms:W3CDTF">2009-10-20T21:02:17Z</dcterms:created>
  <dcterms:modified xsi:type="dcterms:W3CDTF">2018-10-31T19:10:49Z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TC062562941033</vt:lpwstr>
  </property>
  <property fmtid="{D5CDD505-2E9C-101B-9397-08002B2CF9AE}" pid="3" name="_MarkAsFinal">
    <vt:bool>true</vt:bool>
  </property>
</Properties>
</file>